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306" r:id="rId4"/>
    <p:sldId id="307" r:id="rId5"/>
    <p:sldId id="310" r:id="rId6"/>
    <p:sldId id="314" r:id="rId7"/>
    <p:sldId id="315" r:id="rId8"/>
    <p:sldId id="316" r:id="rId9"/>
    <p:sldId id="317" r:id="rId10"/>
    <p:sldId id="309" r:id="rId11"/>
    <p:sldId id="313" r:id="rId12"/>
    <p:sldId id="311" r:id="rId13"/>
    <p:sldId id="312" r:id="rId14"/>
    <p:sldId id="319" r:id="rId15"/>
    <p:sldId id="318" r:id="rId16"/>
    <p:sldId id="30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66" d="100"/>
          <a:sy n="66" d="100"/>
        </p:scale>
        <p:origin x="-14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12/08/2013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12/08/2013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12/08/2013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11.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13.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1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15.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16.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6.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7.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_rels/slide8.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hyperlink" Target="http://en.wikipedia.org/wiki/File:Philips_Odyssey_2100.jpg" TargetMode="External"/><Relationship Id="rId7" Type="http://schemas.openxmlformats.org/officeDocument/2006/relationships/slide" Target="slide15.xml"/><Relationship Id="rId2" Type="http://schemas.openxmlformats.org/officeDocument/2006/relationships/hyperlink" Target="http://www.bmigaming.com/pacman-mspacman-galaga.htm" TargetMode="Externa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slide" Target="slide3.xml"/><Relationship Id="rId10" Type="http://schemas.openxmlformats.org/officeDocument/2006/relationships/slide" Target="slide11.xml"/><Relationship Id="rId4" Type="http://schemas.openxmlformats.org/officeDocument/2006/relationships/slide" Target="slide2.xml"/><Relationship Id="rId9" Type="http://schemas.openxmlformats.org/officeDocument/2006/relationships/slide" Target="slide1.xml"/></Relationships>
</file>

<file path=ppt/slides/_rels/slide9.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5.xml"/><Relationship Id="rId4" Type="http://schemas.openxmlformats.org/officeDocument/2006/relationships/slide" Target="slide4.xml"/><Relationship Id="rId9"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10</a:t>
            </a:r>
            <a:endParaRPr lang="en-GB" dirty="0"/>
          </a:p>
        </p:txBody>
      </p:sp>
      <p:sp>
        <p:nvSpPr>
          <p:cNvPr id="3" name="Subtitle 2"/>
          <p:cNvSpPr>
            <a:spLocks noGrp="1"/>
          </p:cNvSpPr>
          <p:nvPr>
            <p:ph type="subTitle" idx="1"/>
          </p:nvPr>
        </p:nvSpPr>
        <p:spPr>
          <a:xfrm>
            <a:off x="1081844" y="2852936"/>
            <a:ext cx="7772400" cy="1524362"/>
          </a:xfrm>
        </p:spPr>
        <p:txBody>
          <a:bodyPr wrap="none">
            <a:normAutofit fontScale="25000" lnSpcReduction="20000"/>
          </a:bodyPr>
          <a:lstStyle/>
          <a:p>
            <a:pPr>
              <a:lnSpc>
                <a:spcPct val="120000"/>
              </a:lnSpc>
              <a:spcBef>
                <a:spcPts val="0"/>
              </a:spcBef>
            </a:pPr>
            <a:endParaRPr lang="en-GB" sz="4000" dirty="0"/>
          </a:p>
          <a:p>
            <a:pPr>
              <a:lnSpc>
                <a:spcPct val="120000"/>
              </a:lnSpc>
              <a:spcBef>
                <a:spcPts val="0"/>
              </a:spcBef>
            </a:pPr>
            <a:r>
              <a:rPr lang="en-GB" sz="14400" b="1" dirty="0"/>
              <a:t>DEVELOPING COMPUTER </a:t>
            </a:r>
            <a:r>
              <a:rPr lang="en-GB" sz="14400" b="1" dirty="0" smtClean="0"/>
              <a:t>GAMES</a:t>
            </a:r>
            <a:br>
              <a:rPr lang="en-GB" sz="14400" b="1" dirty="0" smtClean="0"/>
            </a:br>
            <a:r>
              <a:rPr lang="en-GB" sz="9600" b="1" dirty="0" smtClean="0"/>
              <a:t>K/601/7324 </a:t>
            </a:r>
            <a:r>
              <a:rPr lang="en-GB" sz="95600" b="1" dirty="0" smtClean="0"/>
              <a:t> </a:t>
            </a:r>
            <a:endParaRPr lang="en-GB" sz="95600" dirty="0"/>
          </a:p>
        </p:txBody>
      </p:sp>
      <p:sp>
        <p:nvSpPr>
          <p:cNvPr id="4" name="TextBox 3"/>
          <p:cNvSpPr txBox="1"/>
          <p:nvPr/>
        </p:nvSpPr>
        <p:spPr>
          <a:xfrm>
            <a:off x="1187624" y="4479503"/>
            <a:ext cx="7678705" cy="461665"/>
          </a:xfrm>
          <a:prstGeom prst="rect">
            <a:avLst/>
          </a:prstGeom>
          <a:noFill/>
        </p:spPr>
        <p:txBody>
          <a:bodyPr wrap="none" rtlCol="0">
            <a:spAutoFit/>
          </a:bodyPr>
          <a:lstStyle/>
          <a:p>
            <a:r>
              <a:rPr lang="en-GB" sz="2400" b="1" dirty="0" smtClean="0"/>
              <a:t>LO2 - </a:t>
            </a:r>
            <a:r>
              <a:rPr lang="en-GB" sz="2400" dirty="0" smtClean="0"/>
              <a:t>Know </a:t>
            </a:r>
            <a:r>
              <a:rPr lang="en-GB" sz="2400" dirty="0"/>
              <a:t>the different types of computer game</a:t>
            </a:r>
            <a:endParaRPr lang="en-GB"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sz="1600" dirty="0" smtClean="0"/>
              <a:t>Since the first home console and home computer games have existed as categories, genres. In the 38 years since Atari VCS dominated the market, the genres have remained, none have disappeared but a few new have been added. Pong in 1972 was considered a sport game, similar to air hockey or tennis, Pacman in 1980 was considered action, Night Driver for Driving, Qwak in 1974 for Shooting, Atari Football in 1978 for Sport, Galaxian and Space Invaders in 1978 were a space shooter, Maze was a puzzle, Dungeon Keeper was an RPG, Kong was a platformer and Zork was an adventure.</a:t>
            </a:r>
          </a:p>
          <a:p>
            <a:r>
              <a:rPr lang="en-GB" sz="1600" dirty="0" smtClean="0"/>
              <a:t>Since then new genres include RTS, FPS, MMORPG, Brain training, Simulations and Gambling. Each of these has a history and each of these has had a cycle of development with each new console and platform that has been released.</a:t>
            </a:r>
          </a:p>
          <a:p>
            <a:r>
              <a:rPr lang="en-GB" sz="1600" dirty="0" smtClean="0"/>
              <a:t>Crossover genres are also prevalent, action RPG’s like Tomb Raider, FPS and driving like GTA, Puzzle and Adventure like Resident Evil and Space simulations with RTS like the classic Elite.</a:t>
            </a:r>
          </a:p>
          <a:p>
            <a:r>
              <a:rPr lang="en-GB" sz="1600" dirty="0" smtClean="0"/>
              <a:t>And then there are the odd games that do not fall into a category like Fruit Slice, is it action, is it cooking, online games like Sugar Sugar, is it simulation or classed as platform</a:t>
            </a:r>
            <a:r>
              <a:rPr lang="en-GB" sz="1600" dirty="0"/>
              <a:t> or </a:t>
            </a:r>
            <a:r>
              <a:rPr lang="en-GB" sz="1600" dirty="0" smtClean="0"/>
              <a:t>Snake, one of the most played games of all time but not considered a game at all. These games tend to capture a market in a small period of time</a:t>
            </a:r>
            <a:endParaRPr lang="en-GB" sz="1600" dirty="0"/>
          </a:p>
        </p:txBody>
      </p:sp>
      <p:sp>
        <p:nvSpPr>
          <p:cNvPr id="3" name="Title 2"/>
          <p:cNvSpPr>
            <a:spLocks noGrp="1"/>
          </p:cNvSpPr>
          <p:nvPr>
            <p:ph type="title"/>
          </p:nvPr>
        </p:nvSpPr>
        <p:spPr/>
        <p:txBody>
          <a:bodyPr>
            <a:noAutofit/>
          </a:bodyPr>
          <a:lstStyle/>
          <a:p>
            <a:r>
              <a:rPr lang="en-GB" sz="3200" dirty="0"/>
              <a:t>LO2 - Know the different types of computer game – </a:t>
            </a:r>
            <a:r>
              <a:rPr lang="en-GB" sz="3200" dirty="0" smtClean="0"/>
              <a:t>Genres</a:t>
            </a:r>
            <a:endParaRPr lang="en-GB" sz="3200" dirty="0"/>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373533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GB" b="1" dirty="0" smtClean="0"/>
              <a:t>P2.2 – Task 02 </a:t>
            </a:r>
            <a:r>
              <a:rPr lang="en-GB" dirty="0" smtClean="0"/>
              <a:t>– Using examples from different eras, describe the aim and purpose of the different range of genres that exist in computer games.</a:t>
            </a:r>
          </a:p>
          <a:p>
            <a:endParaRPr lang="en-GB" dirty="0"/>
          </a:p>
          <a:p>
            <a:pPr marL="109728" indent="0">
              <a:buNone/>
            </a:pPr>
            <a:endParaRPr lang="en-GB" dirty="0"/>
          </a:p>
          <a:p>
            <a:pPr marL="109728" indent="0">
              <a:buNone/>
            </a:pPr>
            <a:endParaRPr lang="en-GB" dirty="0" smtClean="0"/>
          </a:p>
          <a:p>
            <a:endParaRPr lang="en-GB" dirty="0" smtClean="0"/>
          </a:p>
          <a:p>
            <a:endParaRPr lang="en-GB" dirty="0"/>
          </a:p>
          <a:p>
            <a:pPr marL="109728" indent="0">
              <a:buNone/>
            </a:pPr>
            <a:endParaRPr lang="en-GB" sz="2400" dirty="0"/>
          </a:p>
          <a:p>
            <a:r>
              <a:rPr lang="en-GB" dirty="0" smtClean="0"/>
              <a:t>From the list above and using the headings below with a range of examples throughout the history of gaming, compare the Purpose and Aim of the genres of gaming with examples. </a:t>
            </a:r>
          </a:p>
          <a:p>
            <a:pPr marL="536575" indent="-244475">
              <a:buFont typeface="+mj-lt"/>
              <a:buAutoNum type="arabicPeriod"/>
            </a:pPr>
            <a:r>
              <a:rPr lang="en-GB" dirty="0" smtClean="0"/>
              <a:t>Purpose – What does the user hope to achieve, what do they have to do to get there.</a:t>
            </a:r>
          </a:p>
          <a:p>
            <a:pPr marL="536575" indent="-244475">
              <a:buFont typeface="+mj-lt"/>
              <a:buAutoNum type="arabicPeriod"/>
            </a:pPr>
            <a:r>
              <a:rPr lang="en-GB" dirty="0" smtClean="0"/>
              <a:t>Development – What has changed over the years, what is the same.</a:t>
            </a:r>
          </a:p>
          <a:p>
            <a:pPr marL="536575" indent="-244475">
              <a:buFont typeface="+mj-lt"/>
              <a:buAutoNum type="arabicPeriod"/>
            </a:pPr>
            <a:r>
              <a:rPr lang="en-GB" dirty="0" smtClean="0"/>
              <a:t>Considerations – What does the ingredients the company have to put in there to keep the target audience coming back.</a:t>
            </a:r>
          </a:p>
          <a:p>
            <a:pPr marL="536575" indent="-244475">
              <a:buFont typeface="+mj-lt"/>
              <a:buAutoNum type="arabicPeriod"/>
            </a:pPr>
            <a:r>
              <a:rPr lang="en-GB" dirty="0" smtClean="0"/>
              <a:t>Popularity – What makes one game in the genre better than another.</a:t>
            </a:r>
          </a:p>
          <a:p>
            <a:pPr marL="536575" indent="-244475">
              <a:buFont typeface="+mj-lt"/>
              <a:buAutoNum type="arabicPeriod"/>
            </a:pPr>
            <a:endParaRPr lang="en-GB" dirty="0" smtClean="0"/>
          </a:p>
          <a:p>
            <a:pPr marL="536575" indent="-244475">
              <a:buFont typeface="+mj-lt"/>
              <a:buAutoNum type="arabicPeriod"/>
            </a:pPr>
            <a:endParaRPr lang="en-GB" dirty="0"/>
          </a:p>
        </p:txBody>
      </p:sp>
      <p:sp>
        <p:nvSpPr>
          <p:cNvPr id="3" name="Title 2"/>
          <p:cNvSpPr>
            <a:spLocks noGrp="1"/>
          </p:cNvSpPr>
          <p:nvPr>
            <p:ph type="title"/>
          </p:nvPr>
        </p:nvSpPr>
        <p:spPr/>
        <p:txBody>
          <a:bodyPr>
            <a:normAutofit fontScale="90000"/>
          </a:bodyPr>
          <a:lstStyle/>
          <a:p>
            <a:r>
              <a:rPr lang="en-GB" dirty="0"/>
              <a:t>LO2 - Know the different types of computer game - Genres</a:t>
            </a:r>
          </a:p>
        </p:txBody>
      </p:sp>
      <p:graphicFrame>
        <p:nvGraphicFramePr>
          <p:cNvPr id="4" name="Table 3"/>
          <p:cNvGraphicFramePr>
            <a:graphicFrameLocks noGrp="1"/>
          </p:cNvGraphicFramePr>
          <p:nvPr>
            <p:extLst>
              <p:ext uri="{D42A27DB-BD31-4B8C-83A1-F6EECF244321}">
                <p14:modId xmlns:p14="http://schemas.microsoft.com/office/powerpoint/2010/main" val="3815768325"/>
              </p:ext>
            </p:extLst>
          </p:nvPr>
        </p:nvGraphicFramePr>
        <p:xfrm>
          <a:off x="251520" y="2172464"/>
          <a:ext cx="8640960" cy="1112520"/>
        </p:xfrm>
        <a:graphic>
          <a:graphicData uri="http://schemas.openxmlformats.org/drawingml/2006/table">
            <a:tbl>
              <a:tblPr firstRow="1" bandRow="1">
                <a:tableStyleId>{5C22544A-7EE6-4342-B048-85BDC9FD1C3A}</a:tableStyleId>
              </a:tblPr>
              <a:tblGrid>
                <a:gridCol w="1800200"/>
                <a:gridCol w="1944216"/>
                <a:gridCol w="2376264"/>
                <a:gridCol w="2520280"/>
              </a:tblGrid>
              <a:tr h="370840">
                <a:tc>
                  <a:txBody>
                    <a:bodyPr/>
                    <a:lstStyle/>
                    <a:p>
                      <a:pPr algn="ctr"/>
                      <a:r>
                        <a:rPr lang="en-GB" sz="1600" b="1" dirty="0" smtClean="0"/>
                        <a:t>Platform</a:t>
                      </a:r>
                      <a:endParaRPr lang="en-GB" sz="1600" b="1" dirty="0"/>
                    </a:p>
                  </a:txBody>
                  <a:tcPr/>
                </a:tc>
                <a:tc>
                  <a:txBody>
                    <a:bodyPr/>
                    <a:lstStyle/>
                    <a:p>
                      <a:pPr algn="ctr"/>
                      <a:r>
                        <a:rPr lang="en-GB" sz="1600" b="1" dirty="0" smtClean="0"/>
                        <a:t>Adventure</a:t>
                      </a:r>
                      <a:endParaRPr lang="en-GB" sz="1600" b="1" dirty="0"/>
                    </a:p>
                  </a:txBody>
                  <a:tcPr/>
                </a:tc>
                <a:tc>
                  <a:txBody>
                    <a:bodyPr/>
                    <a:lstStyle/>
                    <a:p>
                      <a:pPr algn="ctr"/>
                      <a:r>
                        <a:rPr lang="en-GB" sz="1600" b="1" dirty="0" smtClean="0"/>
                        <a:t>Role Playing Game</a:t>
                      </a:r>
                      <a:endParaRPr lang="en-GB" sz="1600" b="1" dirty="0"/>
                    </a:p>
                  </a:txBody>
                  <a:tcPr/>
                </a:tc>
                <a:tc>
                  <a:txBody>
                    <a:bodyPr/>
                    <a:lstStyle/>
                    <a:p>
                      <a:pPr algn="ctr"/>
                      <a:r>
                        <a:rPr lang="en-GB" sz="1600" b="1" dirty="0" smtClean="0"/>
                        <a:t>First Person Shooter</a:t>
                      </a:r>
                      <a:endParaRPr lang="en-GB" sz="1600" b="1" dirty="0"/>
                    </a:p>
                  </a:txBody>
                  <a:tcPr/>
                </a:tc>
              </a:tr>
              <a:tr h="370840">
                <a:tc>
                  <a:txBody>
                    <a:bodyPr/>
                    <a:lstStyle/>
                    <a:p>
                      <a:pPr algn="ctr"/>
                      <a:r>
                        <a:rPr lang="en-GB" sz="1600" b="1" dirty="0" smtClean="0"/>
                        <a:t>Puzzle</a:t>
                      </a:r>
                      <a:endParaRPr lang="en-GB" sz="1600" b="1" dirty="0"/>
                    </a:p>
                  </a:txBody>
                  <a:tcPr/>
                </a:tc>
                <a:tc>
                  <a:txBody>
                    <a:bodyPr/>
                    <a:lstStyle/>
                    <a:p>
                      <a:pPr algn="ctr"/>
                      <a:r>
                        <a:rPr lang="en-GB" sz="1600" b="1" dirty="0" smtClean="0"/>
                        <a:t>Brain Training</a:t>
                      </a:r>
                      <a:endParaRPr lang="en-GB" sz="1600" b="1" dirty="0"/>
                    </a:p>
                  </a:txBody>
                  <a:tcPr/>
                </a:tc>
                <a:tc>
                  <a:txBody>
                    <a:bodyPr/>
                    <a:lstStyle/>
                    <a:p>
                      <a:pPr algn="ctr"/>
                      <a:r>
                        <a:rPr lang="en-GB" sz="1600" b="1" dirty="0" smtClean="0"/>
                        <a:t>Sport</a:t>
                      </a:r>
                      <a:endParaRPr lang="en-GB" sz="1600" b="1" dirty="0"/>
                    </a:p>
                  </a:txBody>
                  <a:tcPr/>
                </a:tc>
                <a:tc>
                  <a:txBody>
                    <a:bodyPr/>
                    <a:lstStyle/>
                    <a:p>
                      <a:pPr algn="ctr"/>
                      <a:r>
                        <a:rPr lang="en-GB" sz="1600" b="1" dirty="0" smtClean="0"/>
                        <a:t>Driving</a:t>
                      </a:r>
                      <a:endParaRPr lang="en-GB" sz="1600" b="1" dirty="0"/>
                    </a:p>
                  </a:txBody>
                  <a:tcPr/>
                </a:tc>
              </a:tr>
              <a:tr h="370840">
                <a:tc>
                  <a:txBody>
                    <a:bodyPr/>
                    <a:lstStyle/>
                    <a:p>
                      <a:pPr algn="ctr"/>
                      <a:r>
                        <a:rPr lang="en-GB" sz="1600" b="1" dirty="0" smtClean="0"/>
                        <a:t>Simulation</a:t>
                      </a:r>
                      <a:endParaRPr lang="en-GB" sz="1600" b="1" dirty="0"/>
                    </a:p>
                  </a:txBody>
                  <a:tcPr/>
                </a:tc>
                <a:tc>
                  <a:txBody>
                    <a:bodyPr/>
                    <a:lstStyle/>
                    <a:p>
                      <a:pPr algn="ctr"/>
                      <a:r>
                        <a:rPr lang="en-GB" sz="1600" b="1" dirty="0" smtClean="0"/>
                        <a:t>Action</a:t>
                      </a:r>
                      <a:endParaRPr lang="en-GB" sz="1600" b="1" dirty="0"/>
                    </a:p>
                  </a:txBody>
                  <a:tcPr/>
                </a:tc>
                <a:tc>
                  <a:txBody>
                    <a:bodyPr/>
                    <a:lstStyle/>
                    <a:p>
                      <a:pPr algn="ctr"/>
                      <a:r>
                        <a:rPr lang="en-GB" sz="1600" b="1" dirty="0" smtClean="0"/>
                        <a:t>Board Games</a:t>
                      </a:r>
                      <a:endParaRPr lang="en-GB" sz="1600" b="1" dirty="0"/>
                    </a:p>
                  </a:txBody>
                  <a:tcPr/>
                </a:tc>
                <a:tc>
                  <a:txBody>
                    <a:bodyPr/>
                    <a:lstStyle/>
                    <a:p>
                      <a:pPr algn="ctr"/>
                      <a:r>
                        <a:rPr lang="en-GB" sz="1600" b="1" dirty="0" smtClean="0"/>
                        <a:t>MMORPG</a:t>
                      </a:r>
                      <a:endParaRPr lang="en-GB" sz="1600" b="1" dirty="0"/>
                    </a:p>
                  </a:txBody>
                  <a:tcPr/>
                </a:tc>
              </a:tr>
            </a:tbl>
          </a:graphicData>
        </a:graphic>
      </p:graphicFrame>
      <p:sp>
        <p:nvSpPr>
          <p:cNvPr id="5" name="Round Same Side Corner Rectangle 4">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796136"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41874397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rmAutofit fontScale="55000" lnSpcReduction="20000"/>
          </a:bodyPr>
          <a:lstStyle/>
          <a:p>
            <a:r>
              <a:rPr lang="en-GB" b="1" dirty="0" smtClean="0"/>
              <a:t>P2.3 – Task 03 </a:t>
            </a:r>
            <a:r>
              <a:rPr lang="en-GB" dirty="0" smtClean="0"/>
              <a:t>– Using examples from different eras, compare the similarities of content and format of the different range of genres that exist in computer games.</a:t>
            </a:r>
          </a:p>
          <a:p>
            <a:endParaRPr lang="en-GB" dirty="0" smtClean="0"/>
          </a:p>
          <a:p>
            <a:endParaRPr lang="en-GB" dirty="0"/>
          </a:p>
          <a:p>
            <a:endParaRPr lang="en-GB" dirty="0" smtClean="0"/>
          </a:p>
          <a:p>
            <a:endParaRPr lang="en-GB" dirty="0"/>
          </a:p>
          <a:p>
            <a:endParaRPr lang="en-GB" dirty="0" smtClean="0"/>
          </a:p>
          <a:p>
            <a:endParaRPr lang="en-GB" dirty="0"/>
          </a:p>
          <a:p>
            <a:r>
              <a:rPr lang="en-GB" dirty="0"/>
              <a:t>From the list </a:t>
            </a:r>
            <a:r>
              <a:rPr lang="en-GB" dirty="0" smtClean="0"/>
              <a:t>above and using the headings below, </a:t>
            </a:r>
            <a:r>
              <a:rPr lang="en-GB" dirty="0"/>
              <a:t>compare the similarities of the genres of gaming with examples. Comparisons could include RTS </a:t>
            </a:r>
            <a:r>
              <a:rPr lang="en-GB" dirty="0" err="1"/>
              <a:t>vs</a:t>
            </a:r>
            <a:r>
              <a:rPr lang="en-GB" dirty="0"/>
              <a:t> </a:t>
            </a:r>
            <a:r>
              <a:rPr lang="en-GB" dirty="0" smtClean="0"/>
              <a:t>RPG vs. MMORPG, </a:t>
            </a:r>
            <a:r>
              <a:rPr lang="en-GB" dirty="0"/>
              <a:t>FPS vs. Adventure, Puzzle vs. Brain Training, Sport vs. Driving, Action vs. </a:t>
            </a:r>
            <a:r>
              <a:rPr lang="en-GB" dirty="0" smtClean="0"/>
              <a:t>Platform. </a:t>
            </a:r>
            <a:r>
              <a:rPr lang="en-GB" dirty="0"/>
              <a:t>Use the following headings to describe their similarities and purpose.</a:t>
            </a:r>
          </a:p>
          <a:p>
            <a:pPr marL="536575" indent="-244475">
              <a:buFont typeface="+mj-lt"/>
              <a:buAutoNum type="arabicPeriod"/>
            </a:pPr>
            <a:r>
              <a:rPr lang="en-GB" dirty="0"/>
              <a:t>Graphics – How do they look the same, use the same architecture, layout, buildings, character development.</a:t>
            </a:r>
          </a:p>
          <a:p>
            <a:pPr marL="536575" indent="-244475">
              <a:buFont typeface="+mj-lt"/>
              <a:buAutoNum type="arabicPeriod"/>
            </a:pPr>
            <a:r>
              <a:rPr lang="en-GB" dirty="0"/>
              <a:t>Playability – how do they maintain quality against charm or addictiveness, how do they keep the audience engaged.</a:t>
            </a:r>
          </a:p>
          <a:p>
            <a:pPr marL="536575" indent="-244475">
              <a:buFont typeface="+mj-lt"/>
              <a:buAutoNum type="arabicPeriod"/>
            </a:pPr>
            <a:r>
              <a:rPr lang="en-GB" dirty="0"/>
              <a:t>Costs – In terms of pricing strategies, how do manufacturers price the games and their expansions.</a:t>
            </a:r>
          </a:p>
          <a:p>
            <a:pPr marL="536575" indent="-244475">
              <a:buFont typeface="+mj-lt"/>
              <a:buAutoNum type="arabicPeriod"/>
            </a:pPr>
            <a:r>
              <a:rPr lang="en-GB" dirty="0"/>
              <a:t>Sales figures – What are the similarities in sales figures and how do these compare with other vaguely similar genres.</a:t>
            </a:r>
          </a:p>
          <a:p>
            <a:pPr marL="536575" indent="-244475">
              <a:buFont typeface="+mj-lt"/>
              <a:buAutoNum type="arabicPeriod"/>
            </a:pPr>
            <a:r>
              <a:rPr lang="en-GB" dirty="0"/>
              <a:t>Uniqueness – what are the quirks that make them similar, is it menus, control systems, humour, length of play, portability, prequel or sequel</a:t>
            </a:r>
            <a:r>
              <a:rPr lang="en-GB" dirty="0" smtClean="0"/>
              <a:t>.</a:t>
            </a:r>
            <a:endParaRPr lang="en-GB" dirty="0"/>
          </a:p>
        </p:txBody>
      </p:sp>
      <p:sp>
        <p:nvSpPr>
          <p:cNvPr id="3" name="Title 2"/>
          <p:cNvSpPr>
            <a:spLocks noGrp="1"/>
          </p:cNvSpPr>
          <p:nvPr>
            <p:ph type="title"/>
          </p:nvPr>
        </p:nvSpPr>
        <p:spPr/>
        <p:txBody>
          <a:bodyPr>
            <a:normAutofit fontScale="90000"/>
          </a:bodyPr>
          <a:lstStyle/>
          <a:p>
            <a:r>
              <a:rPr lang="en-GB" dirty="0"/>
              <a:t>LO2 - Know the different types of computer game - Genres</a:t>
            </a:r>
          </a:p>
        </p:txBody>
      </p:sp>
      <p:graphicFrame>
        <p:nvGraphicFramePr>
          <p:cNvPr id="4" name="Table 3"/>
          <p:cNvGraphicFramePr>
            <a:graphicFrameLocks noGrp="1"/>
          </p:cNvGraphicFramePr>
          <p:nvPr>
            <p:extLst>
              <p:ext uri="{D42A27DB-BD31-4B8C-83A1-F6EECF244321}">
                <p14:modId xmlns:p14="http://schemas.microsoft.com/office/powerpoint/2010/main" val="4072517838"/>
              </p:ext>
            </p:extLst>
          </p:nvPr>
        </p:nvGraphicFramePr>
        <p:xfrm>
          <a:off x="251520" y="1740416"/>
          <a:ext cx="8640960" cy="1112520"/>
        </p:xfrm>
        <a:graphic>
          <a:graphicData uri="http://schemas.openxmlformats.org/drawingml/2006/table">
            <a:tbl>
              <a:tblPr firstRow="1" bandRow="1">
                <a:tableStyleId>{5C22544A-7EE6-4342-B048-85BDC9FD1C3A}</a:tableStyleId>
              </a:tblPr>
              <a:tblGrid>
                <a:gridCol w="1800200"/>
                <a:gridCol w="1944216"/>
                <a:gridCol w="2376264"/>
                <a:gridCol w="2520280"/>
              </a:tblGrid>
              <a:tr h="370840">
                <a:tc>
                  <a:txBody>
                    <a:bodyPr/>
                    <a:lstStyle/>
                    <a:p>
                      <a:pPr algn="ctr"/>
                      <a:r>
                        <a:rPr lang="en-GB" sz="1600" dirty="0" smtClean="0"/>
                        <a:t>Platform</a:t>
                      </a:r>
                      <a:endParaRPr lang="en-GB" sz="1600" dirty="0"/>
                    </a:p>
                  </a:txBody>
                  <a:tcPr/>
                </a:tc>
                <a:tc>
                  <a:txBody>
                    <a:bodyPr/>
                    <a:lstStyle/>
                    <a:p>
                      <a:pPr algn="ctr"/>
                      <a:r>
                        <a:rPr lang="en-GB" sz="1600" dirty="0" smtClean="0"/>
                        <a:t>Adventure</a:t>
                      </a:r>
                      <a:endParaRPr lang="en-GB" sz="1600" dirty="0"/>
                    </a:p>
                  </a:txBody>
                  <a:tcPr/>
                </a:tc>
                <a:tc>
                  <a:txBody>
                    <a:bodyPr/>
                    <a:lstStyle/>
                    <a:p>
                      <a:pPr algn="ctr"/>
                      <a:r>
                        <a:rPr lang="en-GB" sz="1600" dirty="0" smtClean="0"/>
                        <a:t>Role Playing Game</a:t>
                      </a:r>
                      <a:endParaRPr lang="en-GB" sz="1600" dirty="0"/>
                    </a:p>
                  </a:txBody>
                  <a:tcPr/>
                </a:tc>
                <a:tc>
                  <a:txBody>
                    <a:bodyPr/>
                    <a:lstStyle/>
                    <a:p>
                      <a:pPr algn="ctr"/>
                      <a:r>
                        <a:rPr lang="en-GB" sz="1600" dirty="0" smtClean="0"/>
                        <a:t>First Person Shooter</a:t>
                      </a:r>
                      <a:endParaRPr lang="en-GB" sz="1600" dirty="0"/>
                    </a:p>
                  </a:txBody>
                  <a:tcPr/>
                </a:tc>
              </a:tr>
              <a:tr h="370840">
                <a:tc>
                  <a:txBody>
                    <a:bodyPr/>
                    <a:lstStyle/>
                    <a:p>
                      <a:pPr algn="ctr"/>
                      <a:r>
                        <a:rPr lang="en-GB" sz="1600" dirty="0" smtClean="0"/>
                        <a:t>Puzzle</a:t>
                      </a:r>
                      <a:endParaRPr lang="en-GB" sz="1600" dirty="0"/>
                    </a:p>
                  </a:txBody>
                  <a:tcPr/>
                </a:tc>
                <a:tc>
                  <a:txBody>
                    <a:bodyPr/>
                    <a:lstStyle/>
                    <a:p>
                      <a:pPr algn="ctr"/>
                      <a:r>
                        <a:rPr lang="en-GB" sz="1600" dirty="0" smtClean="0"/>
                        <a:t>Brain Training</a:t>
                      </a:r>
                      <a:endParaRPr lang="en-GB" sz="1600" dirty="0"/>
                    </a:p>
                  </a:txBody>
                  <a:tcPr/>
                </a:tc>
                <a:tc>
                  <a:txBody>
                    <a:bodyPr/>
                    <a:lstStyle/>
                    <a:p>
                      <a:pPr algn="ctr"/>
                      <a:r>
                        <a:rPr lang="en-GB" sz="1600" dirty="0" smtClean="0"/>
                        <a:t>Sport</a:t>
                      </a:r>
                      <a:endParaRPr lang="en-GB" sz="1600" dirty="0"/>
                    </a:p>
                  </a:txBody>
                  <a:tcPr/>
                </a:tc>
                <a:tc>
                  <a:txBody>
                    <a:bodyPr/>
                    <a:lstStyle/>
                    <a:p>
                      <a:pPr algn="ctr"/>
                      <a:r>
                        <a:rPr lang="en-GB" sz="1600" dirty="0" smtClean="0"/>
                        <a:t>Driving</a:t>
                      </a:r>
                      <a:endParaRPr lang="en-GB" sz="1600" dirty="0"/>
                    </a:p>
                  </a:txBody>
                  <a:tcPr/>
                </a:tc>
              </a:tr>
              <a:tr h="370840">
                <a:tc>
                  <a:txBody>
                    <a:bodyPr/>
                    <a:lstStyle/>
                    <a:p>
                      <a:pPr algn="ctr"/>
                      <a:r>
                        <a:rPr lang="en-GB" sz="1600" dirty="0" smtClean="0"/>
                        <a:t>Simulation</a:t>
                      </a:r>
                      <a:endParaRPr lang="en-GB" sz="1600" dirty="0"/>
                    </a:p>
                  </a:txBody>
                  <a:tcPr/>
                </a:tc>
                <a:tc>
                  <a:txBody>
                    <a:bodyPr/>
                    <a:lstStyle/>
                    <a:p>
                      <a:pPr algn="ctr"/>
                      <a:r>
                        <a:rPr lang="en-GB" sz="1600" dirty="0" smtClean="0"/>
                        <a:t>Action</a:t>
                      </a:r>
                      <a:endParaRPr lang="en-GB" sz="1600" dirty="0"/>
                    </a:p>
                  </a:txBody>
                  <a:tcPr/>
                </a:tc>
                <a:tc>
                  <a:txBody>
                    <a:bodyPr/>
                    <a:lstStyle/>
                    <a:p>
                      <a:pPr algn="ctr"/>
                      <a:r>
                        <a:rPr lang="en-GB" sz="1600" dirty="0" smtClean="0"/>
                        <a:t>Board Games</a:t>
                      </a:r>
                      <a:endParaRPr lang="en-GB" sz="1600" dirty="0"/>
                    </a:p>
                  </a:txBody>
                  <a:tcPr/>
                </a:tc>
                <a:tc>
                  <a:txBody>
                    <a:bodyPr/>
                    <a:lstStyle/>
                    <a:p>
                      <a:pPr algn="ctr"/>
                      <a:r>
                        <a:rPr lang="en-GB" sz="1600" dirty="0" smtClean="0"/>
                        <a:t>MMORPG</a:t>
                      </a:r>
                      <a:endParaRPr lang="en-GB" sz="1600" dirty="0"/>
                    </a:p>
                  </a:txBody>
                  <a:tcPr/>
                </a:tc>
              </a:tr>
            </a:tbl>
          </a:graphicData>
        </a:graphic>
      </p:graphicFrame>
      <p:sp>
        <p:nvSpPr>
          <p:cNvPr id="5" name="Round Same Side Corner Rectangle 4">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30019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41472201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4886003"/>
          </a:xfrm>
        </p:spPr>
        <p:txBody>
          <a:bodyPr>
            <a:noAutofit/>
          </a:bodyPr>
          <a:lstStyle/>
          <a:p>
            <a:r>
              <a:rPr lang="en-GB" sz="1500" b="1" dirty="0" smtClean="0"/>
              <a:t>M2.1 – Task 04 </a:t>
            </a:r>
            <a:r>
              <a:rPr lang="en-GB" sz="1500" dirty="0" smtClean="0"/>
              <a:t>– Using examples of development through the years, compare the changes made in game design and presentation of different game genres.</a:t>
            </a:r>
          </a:p>
          <a:p>
            <a:endParaRPr lang="en-GB" sz="2400" dirty="0" smtClean="0"/>
          </a:p>
          <a:p>
            <a:endParaRPr lang="en-GB" sz="1500" dirty="0"/>
          </a:p>
          <a:p>
            <a:endParaRPr lang="en-GB" sz="1500" dirty="0" smtClean="0"/>
          </a:p>
          <a:p>
            <a:endParaRPr lang="en-GB" sz="1500" dirty="0"/>
          </a:p>
          <a:p>
            <a:r>
              <a:rPr lang="en-GB" sz="1500" dirty="0" smtClean="0"/>
              <a:t>From </a:t>
            </a:r>
            <a:r>
              <a:rPr lang="en-GB" sz="1500" dirty="0"/>
              <a:t>the list </a:t>
            </a:r>
            <a:r>
              <a:rPr lang="en-GB" sz="1500" dirty="0" smtClean="0"/>
              <a:t>above, choose 6 and using the headings below, </a:t>
            </a:r>
            <a:r>
              <a:rPr lang="en-GB" sz="1500" dirty="0"/>
              <a:t>compare the </a:t>
            </a:r>
            <a:r>
              <a:rPr lang="en-GB" sz="1500" dirty="0" smtClean="0"/>
              <a:t>developments in terms of technology and design.</a:t>
            </a:r>
            <a:endParaRPr lang="en-GB" sz="1500" dirty="0"/>
          </a:p>
          <a:p>
            <a:pPr marL="536575" indent="-244475">
              <a:buFont typeface="+mj-lt"/>
              <a:buAutoNum type="arabicPeriod"/>
            </a:pPr>
            <a:r>
              <a:rPr lang="en-GB" sz="1500" b="1" dirty="0" smtClean="0"/>
              <a:t>Development over time </a:t>
            </a:r>
            <a:r>
              <a:rPr lang="en-GB" sz="1500" dirty="0" smtClean="0"/>
              <a:t>– How the genre has changed what has improved, what the major differences are.</a:t>
            </a:r>
          </a:p>
          <a:p>
            <a:pPr marL="536575" indent="-244475">
              <a:buFont typeface="+mj-lt"/>
              <a:buAutoNum type="arabicPeriod"/>
            </a:pPr>
            <a:r>
              <a:rPr lang="en-GB" sz="1500" b="1" dirty="0" smtClean="0"/>
              <a:t>Game Play </a:t>
            </a:r>
            <a:r>
              <a:rPr lang="en-GB" sz="1500" dirty="0" smtClean="0"/>
              <a:t>– In terms of playability what has been added to make them more interesting, more capable, more realistic.</a:t>
            </a:r>
            <a:endParaRPr lang="en-GB" sz="1500" dirty="0"/>
          </a:p>
          <a:p>
            <a:pPr marL="536575" indent="-244475">
              <a:buFont typeface="+mj-lt"/>
              <a:buAutoNum type="arabicPeriod"/>
            </a:pPr>
            <a:r>
              <a:rPr lang="en-GB" sz="1500" b="1" dirty="0" smtClean="0"/>
              <a:t>Graphic Colours Used </a:t>
            </a:r>
            <a:r>
              <a:rPr lang="en-GB" sz="1500" dirty="0"/>
              <a:t>– </a:t>
            </a:r>
            <a:r>
              <a:rPr lang="en-GB" sz="1500" dirty="0" smtClean="0"/>
              <a:t>How has the resolution and quality of image changed</a:t>
            </a:r>
            <a:endParaRPr lang="en-GB" sz="1500" dirty="0"/>
          </a:p>
          <a:p>
            <a:pPr marL="536575" indent="-244475">
              <a:buFont typeface="+mj-lt"/>
              <a:buAutoNum type="arabicPeriod"/>
            </a:pPr>
            <a:r>
              <a:rPr lang="en-GB" sz="1500" dirty="0" smtClean="0"/>
              <a:t>Characters Used </a:t>
            </a:r>
            <a:r>
              <a:rPr lang="en-GB" sz="1500" dirty="0"/>
              <a:t>– </a:t>
            </a:r>
            <a:r>
              <a:rPr lang="en-GB" sz="1500" dirty="0" smtClean="0"/>
              <a:t>How have characters developed over the generations in terms of pixels, quality and realism.</a:t>
            </a:r>
            <a:endParaRPr lang="en-GB" sz="1500" dirty="0"/>
          </a:p>
          <a:p>
            <a:pPr marL="536575" indent="-244475">
              <a:buFont typeface="+mj-lt"/>
              <a:buAutoNum type="arabicPeriod"/>
            </a:pPr>
            <a:r>
              <a:rPr lang="en-GB" sz="1500" b="1" dirty="0" smtClean="0"/>
              <a:t>Sound</a:t>
            </a:r>
            <a:r>
              <a:rPr lang="en-GB" sz="1500" dirty="0" smtClean="0"/>
              <a:t> </a:t>
            </a:r>
            <a:r>
              <a:rPr lang="en-GB" sz="1500" dirty="0"/>
              <a:t>– </a:t>
            </a:r>
            <a:r>
              <a:rPr lang="en-GB" sz="1500" dirty="0" smtClean="0"/>
              <a:t>What has changed, what difference does storage capacity make to the amount and quality of sound.</a:t>
            </a:r>
            <a:endParaRPr lang="en-GB" sz="1500" dirty="0"/>
          </a:p>
          <a:p>
            <a:pPr marL="536575" indent="-244475">
              <a:buFont typeface="+mj-lt"/>
              <a:buAutoNum type="arabicPeriod"/>
            </a:pPr>
            <a:r>
              <a:rPr lang="en-GB" sz="1500" b="1" dirty="0" smtClean="0"/>
              <a:t>Scene setting through the Use </a:t>
            </a:r>
            <a:r>
              <a:rPr lang="en-GB" sz="1500" b="1" dirty="0"/>
              <a:t>of higher end CGI </a:t>
            </a:r>
            <a:r>
              <a:rPr lang="en-GB" sz="1500" dirty="0"/>
              <a:t>– </a:t>
            </a:r>
            <a:r>
              <a:rPr lang="en-GB" sz="1500" dirty="0" smtClean="0"/>
              <a:t>How have the introductions changed, the back stories, the cut scenes, how does this add to the storyline and plot.</a:t>
            </a:r>
          </a:p>
        </p:txBody>
      </p:sp>
      <p:sp>
        <p:nvSpPr>
          <p:cNvPr id="3" name="Title 2"/>
          <p:cNvSpPr>
            <a:spLocks noGrp="1"/>
          </p:cNvSpPr>
          <p:nvPr>
            <p:ph type="title"/>
          </p:nvPr>
        </p:nvSpPr>
        <p:spPr/>
        <p:txBody>
          <a:bodyPr>
            <a:normAutofit fontScale="90000"/>
          </a:bodyPr>
          <a:lstStyle/>
          <a:p>
            <a:r>
              <a:rPr lang="en-GB" dirty="0"/>
              <a:t>LO2 - Know the different types of computer game - Genres</a:t>
            </a:r>
          </a:p>
        </p:txBody>
      </p:sp>
      <p:graphicFrame>
        <p:nvGraphicFramePr>
          <p:cNvPr id="4" name="Table 3"/>
          <p:cNvGraphicFramePr>
            <a:graphicFrameLocks noGrp="1"/>
          </p:cNvGraphicFramePr>
          <p:nvPr>
            <p:extLst>
              <p:ext uri="{D42A27DB-BD31-4B8C-83A1-F6EECF244321}">
                <p14:modId xmlns:p14="http://schemas.microsoft.com/office/powerpoint/2010/main" val="244520132"/>
              </p:ext>
            </p:extLst>
          </p:nvPr>
        </p:nvGraphicFramePr>
        <p:xfrm>
          <a:off x="251520" y="1884432"/>
          <a:ext cx="8640960" cy="1005840"/>
        </p:xfrm>
        <a:graphic>
          <a:graphicData uri="http://schemas.openxmlformats.org/drawingml/2006/table">
            <a:tbl>
              <a:tblPr firstRow="1" bandRow="1">
                <a:tableStyleId>{5C22544A-7EE6-4342-B048-85BDC9FD1C3A}</a:tableStyleId>
              </a:tblPr>
              <a:tblGrid>
                <a:gridCol w="1800200"/>
                <a:gridCol w="1944216"/>
                <a:gridCol w="2376264"/>
                <a:gridCol w="2520280"/>
              </a:tblGrid>
              <a:tr h="322835">
                <a:tc>
                  <a:txBody>
                    <a:bodyPr/>
                    <a:lstStyle/>
                    <a:p>
                      <a:pPr algn="ctr"/>
                      <a:r>
                        <a:rPr lang="en-GB" sz="1600" dirty="0" smtClean="0"/>
                        <a:t>Platform</a:t>
                      </a:r>
                      <a:endParaRPr lang="en-GB" sz="1600" dirty="0"/>
                    </a:p>
                  </a:txBody>
                  <a:tcPr/>
                </a:tc>
                <a:tc>
                  <a:txBody>
                    <a:bodyPr/>
                    <a:lstStyle/>
                    <a:p>
                      <a:pPr algn="ctr"/>
                      <a:r>
                        <a:rPr lang="en-GB" sz="1600" dirty="0" smtClean="0"/>
                        <a:t>Adventure</a:t>
                      </a:r>
                      <a:endParaRPr lang="en-GB" sz="1600" dirty="0"/>
                    </a:p>
                  </a:txBody>
                  <a:tcPr/>
                </a:tc>
                <a:tc>
                  <a:txBody>
                    <a:bodyPr/>
                    <a:lstStyle/>
                    <a:p>
                      <a:pPr algn="ctr"/>
                      <a:r>
                        <a:rPr lang="en-GB" sz="1600" dirty="0" smtClean="0"/>
                        <a:t>Role Playing Game</a:t>
                      </a:r>
                      <a:endParaRPr lang="en-GB" sz="1600" dirty="0"/>
                    </a:p>
                  </a:txBody>
                  <a:tcPr/>
                </a:tc>
                <a:tc>
                  <a:txBody>
                    <a:bodyPr/>
                    <a:lstStyle/>
                    <a:p>
                      <a:pPr algn="ctr"/>
                      <a:r>
                        <a:rPr lang="en-GB" sz="1600" dirty="0" smtClean="0"/>
                        <a:t>First Person Shooter</a:t>
                      </a:r>
                      <a:endParaRPr lang="en-GB" sz="1600" dirty="0"/>
                    </a:p>
                  </a:txBody>
                  <a:tcPr/>
                </a:tc>
              </a:tr>
              <a:tr h="322835">
                <a:tc>
                  <a:txBody>
                    <a:bodyPr/>
                    <a:lstStyle/>
                    <a:p>
                      <a:pPr algn="ctr"/>
                      <a:r>
                        <a:rPr lang="en-GB" sz="1600" dirty="0" smtClean="0"/>
                        <a:t>Puzzle</a:t>
                      </a:r>
                      <a:endParaRPr lang="en-GB" sz="1600" dirty="0"/>
                    </a:p>
                  </a:txBody>
                  <a:tcPr/>
                </a:tc>
                <a:tc>
                  <a:txBody>
                    <a:bodyPr/>
                    <a:lstStyle/>
                    <a:p>
                      <a:pPr algn="ctr"/>
                      <a:r>
                        <a:rPr lang="en-GB" sz="1600" dirty="0" smtClean="0"/>
                        <a:t>Brain Training</a:t>
                      </a:r>
                      <a:endParaRPr lang="en-GB" sz="1600" dirty="0"/>
                    </a:p>
                  </a:txBody>
                  <a:tcPr/>
                </a:tc>
                <a:tc>
                  <a:txBody>
                    <a:bodyPr/>
                    <a:lstStyle/>
                    <a:p>
                      <a:pPr algn="ctr"/>
                      <a:r>
                        <a:rPr lang="en-GB" sz="1600" dirty="0" smtClean="0"/>
                        <a:t>Sport</a:t>
                      </a:r>
                      <a:endParaRPr lang="en-GB" sz="1600" dirty="0"/>
                    </a:p>
                  </a:txBody>
                  <a:tcPr/>
                </a:tc>
                <a:tc>
                  <a:txBody>
                    <a:bodyPr/>
                    <a:lstStyle/>
                    <a:p>
                      <a:pPr algn="ctr"/>
                      <a:r>
                        <a:rPr lang="en-GB" sz="1600" dirty="0" smtClean="0"/>
                        <a:t>Driving</a:t>
                      </a:r>
                      <a:endParaRPr lang="en-GB" sz="1600" dirty="0"/>
                    </a:p>
                  </a:txBody>
                  <a:tcPr/>
                </a:tc>
              </a:tr>
              <a:tr h="322835">
                <a:tc>
                  <a:txBody>
                    <a:bodyPr/>
                    <a:lstStyle/>
                    <a:p>
                      <a:pPr algn="ctr"/>
                      <a:r>
                        <a:rPr lang="en-GB" sz="1600" dirty="0" smtClean="0"/>
                        <a:t>Simulation</a:t>
                      </a:r>
                      <a:endParaRPr lang="en-GB" sz="1600" dirty="0"/>
                    </a:p>
                  </a:txBody>
                  <a:tcPr/>
                </a:tc>
                <a:tc>
                  <a:txBody>
                    <a:bodyPr/>
                    <a:lstStyle/>
                    <a:p>
                      <a:pPr algn="ctr"/>
                      <a:r>
                        <a:rPr lang="en-GB" sz="1600" dirty="0" smtClean="0"/>
                        <a:t>Action</a:t>
                      </a:r>
                      <a:endParaRPr lang="en-GB" sz="1600" dirty="0"/>
                    </a:p>
                  </a:txBody>
                  <a:tcPr/>
                </a:tc>
                <a:tc>
                  <a:txBody>
                    <a:bodyPr/>
                    <a:lstStyle/>
                    <a:p>
                      <a:pPr algn="ctr"/>
                      <a:r>
                        <a:rPr lang="en-GB" sz="1600" dirty="0" smtClean="0"/>
                        <a:t>Board Games</a:t>
                      </a:r>
                      <a:endParaRPr lang="en-GB" sz="1600" dirty="0"/>
                    </a:p>
                  </a:txBody>
                  <a:tcPr/>
                </a:tc>
                <a:tc>
                  <a:txBody>
                    <a:bodyPr/>
                    <a:lstStyle/>
                    <a:p>
                      <a:pPr algn="ctr"/>
                      <a:r>
                        <a:rPr lang="en-GB" sz="1600" dirty="0" smtClean="0"/>
                        <a:t>MMORPG</a:t>
                      </a:r>
                      <a:endParaRPr lang="en-GB" sz="1600" dirty="0"/>
                    </a:p>
                  </a:txBody>
                  <a:tcPr/>
                </a:tc>
              </a:tr>
            </a:tbl>
          </a:graphicData>
        </a:graphic>
      </p:graphicFrame>
      <p:sp>
        <p:nvSpPr>
          <p:cNvPr id="5" name="Round Same Side Corner Rectangle 4">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804248"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4</a:t>
            </a:r>
            <a:endParaRPr lang="en-GB" sz="1600" b="1" dirty="0">
              <a:solidFill>
                <a:schemeClr val="tx1"/>
              </a:solidFill>
              <a:latin typeface="Calibri" pitchFamily="34" charset="0"/>
              <a:cs typeface="Calibri" pitchFamily="34" charset="0"/>
            </a:endParaRPr>
          </a:p>
        </p:txBody>
      </p:sp>
      <p:sp>
        <p:nvSpPr>
          <p:cNvPr id="13" name="Round Same Side Corner Rectangle 12">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891536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Autofit/>
          </a:bodyPr>
          <a:lstStyle/>
          <a:p>
            <a:r>
              <a:rPr lang="en-GB" sz="1600" dirty="0" smtClean="0">
                <a:cs typeface="Arial" pitchFamily="34" charset="0"/>
              </a:rPr>
              <a:t>Through the different generations of gaming there have been leaps in technology, not always great leaps but enough to move gaming on. Every generation should be twice as fast, four times the memory, proportionally increased graphics resolution, 10 times the storage space and have games on release that reflect this. When Destruction Derby for the Playstation 1 was released in 1994 with the Console, it was the first true vector based racing game with physics dynamics and crash damage but it was not the first 32bit console. The Jaguar in 1993 was 64bit, superior, faster and more capable.</a:t>
            </a:r>
          </a:p>
          <a:p>
            <a:r>
              <a:rPr lang="en-GB" sz="1600" dirty="0" smtClean="0">
                <a:cs typeface="Arial" pitchFamily="34" charset="0"/>
              </a:rPr>
              <a:t>When the Nintendo 64 was released in 1996 it was 64bit compared to PlayStations 32bit but Playstation still won the market and continued to do so for 6 years before the PS2 despite a range of better consoles being released.</a:t>
            </a:r>
          </a:p>
          <a:p>
            <a:r>
              <a:rPr lang="en-GB" sz="1600" dirty="0" smtClean="0">
                <a:cs typeface="Arial" pitchFamily="34" charset="0"/>
              </a:rPr>
              <a:t>The 3DO debacle meant the 3DO was more supported by companies like Toshiba, Panasonic and Bandai. It was superior, far cheaper cross console compatible and had all the big names and money behind it but still died the death.</a:t>
            </a:r>
          </a:p>
          <a:p>
            <a:pPr marL="109728" indent="0">
              <a:buNone/>
            </a:pPr>
            <a:r>
              <a:rPr lang="en-GB" sz="1600" b="1" dirty="0" smtClean="0">
                <a:cs typeface="Arial" pitchFamily="34" charset="0"/>
              </a:rPr>
              <a:t>D1.1</a:t>
            </a:r>
            <a:r>
              <a:rPr lang="en-GB" sz="1600" dirty="0" smtClean="0">
                <a:cs typeface="Arial" pitchFamily="34" charset="0"/>
              </a:rPr>
              <a:t> </a:t>
            </a:r>
            <a:r>
              <a:rPr lang="en-GB" sz="1600" b="1" dirty="0" smtClean="0">
                <a:cs typeface="Arial" pitchFamily="34" charset="0"/>
              </a:rPr>
              <a:t>- Task 05 </a:t>
            </a:r>
            <a:r>
              <a:rPr lang="en-GB" sz="1600" dirty="0" smtClean="0">
                <a:cs typeface="Arial" pitchFamily="34" charset="0"/>
              </a:rPr>
              <a:t>- </a:t>
            </a:r>
            <a:r>
              <a:rPr lang="en-GB" sz="1600" dirty="0">
                <a:cs typeface="Arial" pitchFamily="34" charset="0"/>
              </a:rPr>
              <a:t>C</a:t>
            </a:r>
            <a:r>
              <a:rPr lang="en-GB" sz="1600" dirty="0"/>
              <a:t>ompare platforms and their technical aspects for running computer </a:t>
            </a:r>
            <a:r>
              <a:rPr lang="en-GB" sz="1600" dirty="0" smtClean="0"/>
              <a:t>games.</a:t>
            </a:r>
          </a:p>
          <a:p>
            <a:pPr marL="109728" indent="0">
              <a:buNone/>
            </a:pPr>
            <a:r>
              <a:rPr lang="en-GB" sz="1600" dirty="0" smtClean="0"/>
              <a:t>Research the specifications of a range of consoles using the table on the next slide, focus on </a:t>
            </a:r>
            <a:r>
              <a:rPr lang="en-GB" sz="1600" b="1" dirty="0" smtClean="0"/>
              <a:t>Memory</a:t>
            </a:r>
            <a:r>
              <a:rPr lang="en-GB" sz="1600" dirty="0" smtClean="0"/>
              <a:t>, </a:t>
            </a:r>
            <a:r>
              <a:rPr lang="en-GB" sz="1600" b="1" dirty="0" smtClean="0"/>
              <a:t>Processor Speed</a:t>
            </a:r>
            <a:r>
              <a:rPr lang="en-GB" sz="1600" dirty="0" smtClean="0"/>
              <a:t>, </a:t>
            </a:r>
            <a:r>
              <a:rPr lang="en-GB" sz="1600" b="1" dirty="0" smtClean="0"/>
              <a:t>Storage Capacity</a:t>
            </a:r>
            <a:r>
              <a:rPr lang="en-GB" sz="1600" dirty="0" smtClean="0"/>
              <a:t>, </a:t>
            </a:r>
            <a:r>
              <a:rPr lang="en-GB" sz="1600" b="1" dirty="0" smtClean="0"/>
              <a:t>Game Type</a:t>
            </a:r>
            <a:r>
              <a:rPr lang="en-GB" sz="1600" dirty="0" smtClean="0"/>
              <a:t>, </a:t>
            </a:r>
            <a:r>
              <a:rPr lang="en-GB" sz="1600" b="1" dirty="0" smtClean="0"/>
              <a:t>Graphics</a:t>
            </a:r>
            <a:r>
              <a:rPr lang="en-GB" sz="1600" dirty="0" smtClean="0"/>
              <a:t>, </a:t>
            </a:r>
            <a:r>
              <a:rPr lang="en-GB" sz="1600" b="1" dirty="0" smtClean="0"/>
              <a:t>Release Price</a:t>
            </a:r>
            <a:r>
              <a:rPr lang="en-GB" sz="1600" dirty="0" smtClean="0"/>
              <a:t>, </a:t>
            </a:r>
            <a:r>
              <a:rPr lang="en-GB" sz="1600" b="1" dirty="0" smtClean="0"/>
              <a:t>Game format</a:t>
            </a:r>
            <a:r>
              <a:rPr lang="en-GB" sz="1600" dirty="0" smtClean="0"/>
              <a:t> (CD’s etc.) and </a:t>
            </a:r>
            <a:r>
              <a:rPr lang="en-GB" sz="1600" b="1" dirty="0" smtClean="0"/>
              <a:t>Online Capability</a:t>
            </a:r>
            <a:r>
              <a:rPr lang="en-GB" sz="1600" dirty="0" smtClean="0"/>
              <a:t>.</a:t>
            </a:r>
            <a:endParaRPr lang="en-GB" sz="1600" dirty="0"/>
          </a:p>
        </p:txBody>
      </p:sp>
      <p:sp>
        <p:nvSpPr>
          <p:cNvPr id="3" name="Title 2"/>
          <p:cNvSpPr>
            <a:spLocks noGrp="1"/>
          </p:cNvSpPr>
          <p:nvPr>
            <p:ph type="title"/>
          </p:nvPr>
        </p:nvSpPr>
        <p:spPr/>
        <p:txBody>
          <a:bodyPr>
            <a:normAutofit fontScale="90000"/>
          </a:bodyPr>
          <a:lstStyle/>
          <a:p>
            <a:r>
              <a:rPr lang="en-GB" dirty="0"/>
              <a:t>LO2 - Know the different types of computer game - </a:t>
            </a:r>
            <a:r>
              <a:rPr lang="en-GB" dirty="0" smtClean="0"/>
              <a:t>Platforms</a:t>
            </a:r>
            <a:endParaRPr lang="en-GB" dirty="0"/>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5</a:t>
            </a:r>
            <a:endParaRPr lang="en-GB" sz="1600" b="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2477524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GB" sz="2800" b="1" dirty="0" smtClean="0">
                <a:latin typeface="Arial" pitchFamily="34" charset="0"/>
                <a:cs typeface="Arial" pitchFamily="34" charset="0"/>
              </a:rPr>
              <a:t>D1.1</a:t>
            </a:r>
            <a:r>
              <a:rPr lang="en-GB" sz="2800" dirty="0" smtClean="0">
                <a:latin typeface="Arial" pitchFamily="34" charset="0"/>
                <a:cs typeface="Arial" pitchFamily="34" charset="0"/>
              </a:rPr>
              <a:t> - Task 05 - </a:t>
            </a:r>
            <a:r>
              <a:rPr lang="en-GB" sz="2800" dirty="0">
                <a:latin typeface="Arial" pitchFamily="34" charset="0"/>
                <a:cs typeface="Arial" pitchFamily="34" charset="0"/>
              </a:rPr>
              <a:t>C</a:t>
            </a:r>
            <a:r>
              <a:rPr lang="en-GB" sz="2800" dirty="0"/>
              <a:t>ompare platforms and their technical aspects for running computer </a:t>
            </a:r>
            <a:r>
              <a:rPr lang="en-GB" sz="2800" dirty="0" smtClean="0"/>
              <a:t>games</a:t>
            </a:r>
            <a:endParaRPr lang="en-GB" sz="2800" dirty="0"/>
          </a:p>
        </p:txBody>
      </p:sp>
      <p:sp>
        <p:nvSpPr>
          <p:cNvPr id="3" name="Title 2"/>
          <p:cNvSpPr>
            <a:spLocks noGrp="1"/>
          </p:cNvSpPr>
          <p:nvPr>
            <p:ph type="title"/>
          </p:nvPr>
        </p:nvSpPr>
        <p:spPr/>
        <p:txBody>
          <a:bodyPr>
            <a:normAutofit fontScale="90000"/>
          </a:bodyPr>
          <a:lstStyle/>
          <a:p>
            <a:r>
              <a:rPr lang="en-GB" dirty="0"/>
              <a:t>LO2 - Know the different types of computer game - </a:t>
            </a:r>
            <a:r>
              <a:rPr lang="en-GB" dirty="0" smtClean="0"/>
              <a:t>Platforms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973377749"/>
              </p:ext>
            </p:extLst>
          </p:nvPr>
        </p:nvGraphicFramePr>
        <p:xfrm>
          <a:off x="467544" y="1268760"/>
          <a:ext cx="8424936" cy="3384372"/>
        </p:xfrm>
        <a:graphic>
          <a:graphicData uri="http://schemas.openxmlformats.org/drawingml/2006/table">
            <a:tbl>
              <a:tblPr firstRow="1" bandRow="1">
                <a:tableStyleId>{5C22544A-7EE6-4342-B048-85BDC9FD1C3A}</a:tableStyleId>
              </a:tblPr>
              <a:tblGrid>
                <a:gridCol w="2808312"/>
                <a:gridCol w="2364894"/>
                <a:gridCol w="3251730"/>
              </a:tblGrid>
              <a:tr h="282031">
                <a:tc>
                  <a:txBody>
                    <a:bodyPr/>
                    <a:lstStyle/>
                    <a:p>
                      <a:r>
                        <a:rPr lang="en-GB" sz="1200" dirty="0" smtClean="0"/>
                        <a:t>Platform</a:t>
                      </a:r>
                      <a:endParaRPr lang="en-GB" sz="1200" dirty="0"/>
                    </a:p>
                  </a:txBody>
                  <a:tcPr/>
                </a:tc>
                <a:tc>
                  <a:txBody>
                    <a:bodyPr/>
                    <a:lstStyle/>
                    <a:p>
                      <a:r>
                        <a:rPr lang="en-GB" sz="1200" dirty="0" smtClean="0"/>
                        <a:t>Specifications</a:t>
                      </a:r>
                      <a:endParaRPr lang="en-GB" sz="1200" dirty="0"/>
                    </a:p>
                  </a:txBody>
                  <a:tcPr/>
                </a:tc>
                <a:tc>
                  <a:txBody>
                    <a:bodyPr/>
                    <a:lstStyle/>
                    <a:p>
                      <a:r>
                        <a:rPr lang="en-GB" sz="1200" dirty="0" smtClean="0"/>
                        <a:t>Benefits over previous generation</a:t>
                      </a:r>
                      <a:endParaRPr lang="en-GB" sz="1200" dirty="0"/>
                    </a:p>
                  </a:txBody>
                  <a:tcPr/>
                </a:tc>
              </a:tr>
              <a:tr h="282031">
                <a:tc>
                  <a:txBody>
                    <a:bodyPr/>
                    <a:lstStyle/>
                    <a:p>
                      <a:r>
                        <a:rPr lang="en-GB" sz="1200" dirty="0" smtClean="0"/>
                        <a:t>Atari 2600 or Magnavox</a:t>
                      </a:r>
                      <a:endParaRPr lang="en-GB" sz="1200" dirty="0"/>
                    </a:p>
                  </a:txBody>
                  <a:tcPr/>
                </a:tc>
                <a:tc>
                  <a:txBody>
                    <a:bodyPr/>
                    <a:lstStyle/>
                    <a:p>
                      <a:endParaRPr lang="en-GB" sz="1200" dirty="0"/>
                    </a:p>
                  </a:txBody>
                  <a:tcPr/>
                </a:tc>
                <a:tc>
                  <a:txBody>
                    <a:bodyPr/>
                    <a:lstStyle/>
                    <a:p>
                      <a:endParaRPr lang="en-GB" sz="1200"/>
                    </a:p>
                  </a:txBody>
                  <a:tcPr/>
                </a:tc>
              </a:tr>
              <a:tr h="282031">
                <a:tc>
                  <a:txBody>
                    <a:bodyPr/>
                    <a:lstStyle/>
                    <a:p>
                      <a:r>
                        <a:rPr lang="en-GB" sz="1200" dirty="0" smtClean="0"/>
                        <a:t>NES or</a:t>
                      </a:r>
                      <a:r>
                        <a:rPr lang="en-GB" sz="1200" baseline="0" dirty="0" smtClean="0"/>
                        <a:t> Master System</a:t>
                      </a:r>
                      <a:endParaRPr lang="en-GB" sz="1200" dirty="0"/>
                    </a:p>
                  </a:txBody>
                  <a:tcPr/>
                </a:tc>
                <a:tc>
                  <a:txBody>
                    <a:bodyPr/>
                    <a:lstStyle/>
                    <a:p>
                      <a:endParaRPr lang="en-GB" sz="1200"/>
                    </a:p>
                  </a:txBody>
                  <a:tcPr/>
                </a:tc>
                <a:tc>
                  <a:txBody>
                    <a:bodyPr/>
                    <a:lstStyle/>
                    <a:p>
                      <a:endParaRPr lang="en-GB" sz="1200"/>
                    </a:p>
                  </a:txBody>
                  <a:tcPr/>
                </a:tc>
              </a:tr>
              <a:tr h="282031">
                <a:tc>
                  <a:txBody>
                    <a:bodyPr/>
                    <a:lstStyle/>
                    <a:p>
                      <a:r>
                        <a:rPr lang="en-GB" sz="1200" dirty="0" smtClean="0"/>
                        <a:t>Gameboy</a:t>
                      </a:r>
                      <a:endParaRPr lang="en-GB" sz="1200" dirty="0"/>
                    </a:p>
                  </a:txBody>
                  <a:tcPr/>
                </a:tc>
                <a:tc>
                  <a:txBody>
                    <a:bodyPr/>
                    <a:lstStyle/>
                    <a:p>
                      <a:endParaRPr lang="en-GB" sz="1200" dirty="0"/>
                    </a:p>
                  </a:txBody>
                  <a:tcPr/>
                </a:tc>
                <a:tc>
                  <a:txBody>
                    <a:bodyPr/>
                    <a:lstStyle/>
                    <a:p>
                      <a:endParaRPr lang="en-GB" sz="1200"/>
                    </a:p>
                  </a:txBody>
                  <a:tcPr/>
                </a:tc>
              </a:tr>
              <a:tr h="282031">
                <a:tc>
                  <a:txBody>
                    <a:bodyPr/>
                    <a:lstStyle/>
                    <a:p>
                      <a:r>
                        <a:rPr lang="en-GB" sz="1200" dirty="0" smtClean="0"/>
                        <a:t>Sega</a:t>
                      </a:r>
                      <a:r>
                        <a:rPr lang="en-GB" sz="1200" baseline="0" dirty="0" smtClean="0"/>
                        <a:t> Megadrive or SNES</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Nintendo 64</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Playstation or Saturn</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Playstation 2 or Xbox</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Xbox</a:t>
                      </a:r>
                      <a:r>
                        <a:rPr lang="en-GB" sz="1200" baseline="0" dirty="0" smtClean="0"/>
                        <a:t> 360 or PS3</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Apple</a:t>
                      </a:r>
                      <a:r>
                        <a:rPr lang="en-GB" sz="1200" baseline="0" dirty="0" smtClean="0"/>
                        <a:t> iPhone or Android</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Xbox One or PS4</a:t>
                      </a:r>
                      <a:endParaRPr lang="en-GB" sz="1200" dirty="0"/>
                    </a:p>
                  </a:txBody>
                  <a:tcPr/>
                </a:tc>
                <a:tc>
                  <a:txBody>
                    <a:bodyPr/>
                    <a:lstStyle/>
                    <a:p>
                      <a:endParaRPr lang="en-GB" sz="1200" dirty="0"/>
                    </a:p>
                  </a:txBody>
                  <a:tcPr/>
                </a:tc>
                <a:tc>
                  <a:txBody>
                    <a:bodyPr/>
                    <a:lstStyle/>
                    <a:p>
                      <a:endParaRPr lang="en-GB" sz="1200" dirty="0"/>
                    </a:p>
                  </a:txBody>
                  <a:tcPr/>
                </a:tc>
              </a:tr>
              <a:tr h="282031">
                <a:tc>
                  <a:txBody>
                    <a:bodyPr/>
                    <a:lstStyle/>
                    <a:p>
                      <a:r>
                        <a:rPr lang="en-GB" sz="1200" dirty="0" smtClean="0"/>
                        <a:t>Online gaming</a:t>
                      </a:r>
                      <a:endParaRPr lang="en-GB" sz="1200" dirty="0"/>
                    </a:p>
                  </a:txBody>
                  <a:tcPr/>
                </a:tc>
                <a:tc>
                  <a:txBody>
                    <a:bodyPr/>
                    <a:lstStyle/>
                    <a:p>
                      <a:endParaRPr lang="en-GB" sz="1200" dirty="0"/>
                    </a:p>
                  </a:txBody>
                  <a:tcPr/>
                </a:tc>
                <a:tc>
                  <a:txBody>
                    <a:bodyPr/>
                    <a:lstStyle/>
                    <a:p>
                      <a:endParaRPr lang="en-GB" sz="1200" dirty="0"/>
                    </a:p>
                  </a:txBody>
                  <a:tcPr/>
                </a:tc>
              </a:tr>
            </a:tbl>
          </a:graphicData>
        </a:graphic>
      </p:graphicFrame>
      <p:sp>
        <p:nvSpPr>
          <p:cNvPr id="5" name="TextBox 4"/>
          <p:cNvSpPr txBox="1"/>
          <p:nvPr/>
        </p:nvSpPr>
        <p:spPr>
          <a:xfrm>
            <a:off x="323528" y="4869160"/>
            <a:ext cx="8640960" cy="1323439"/>
          </a:xfrm>
          <a:prstGeom prst="rect">
            <a:avLst/>
          </a:prstGeom>
          <a:noFill/>
        </p:spPr>
        <p:txBody>
          <a:bodyPr wrap="square" rtlCol="0">
            <a:spAutoFit/>
          </a:bodyPr>
          <a:lstStyle/>
          <a:p>
            <a:r>
              <a:rPr lang="en-GB" sz="1600" dirty="0" smtClean="0"/>
              <a:t>For </a:t>
            </a:r>
            <a:r>
              <a:rPr lang="en-GB" sz="1600" b="1" dirty="0" smtClean="0"/>
              <a:t>Benefits over previous consoles </a:t>
            </a:r>
            <a:r>
              <a:rPr lang="en-GB" sz="1600" dirty="0" smtClean="0"/>
              <a:t>reflect and discuss what made it unique, for instance the N64 was more powerful but what made it unique and better than previous generations was loading times as it was still on a  cartridge, the games were true 3D, it was multiplayer, four sockets compared to PlayStations 2, and it had Goldeneye, the first true multiplayer FPS console game.</a:t>
            </a:r>
            <a:endParaRPr lang="en-GB" sz="1600" dirty="0"/>
          </a:p>
        </p:txBody>
      </p:sp>
      <p:sp>
        <p:nvSpPr>
          <p:cNvPr id="6" name="Round Same Side Corner Rectangle 5">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7" name="Round Same Side Corner Rectangle 6">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730830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5</a:t>
            </a:r>
            <a:endParaRPr lang="en-GB" sz="1600" b="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2960449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040560"/>
          </a:xfrm>
        </p:spPr>
        <p:txBody>
          <a:bodyPr>
            <a:noAutofit/>
          </a:bodyPr>
          <a:lstStyle/>
          <a:p>
            <a:pPr marL="109728" indent="0">
              <a:buNone/>
            </a:pPr>
            <a:r>
              <a:rPr lang="en-GB" sz="2300" b="1" dirty="0"/>
              <a:t>P2.1 – Task 01 </a:t>
            </a:r>
            <a:r>
              <a:rPr lang="en-GB" sz="2300" dirty="0"/>
              <a:t>– Using examples from different eras, describe the why the gaming industry has developed the way it has. </a:t>
            </a:r>
            <a:endParaRPr lang="en-GB" sz="2300" dirty="0" smtClean="0"/>
          </a:p>
          <a:p>
            <a:pPr marL="109728" indent="0">
              <a:buNone/>
            </a:pPr>
            <a:r>
              <a:rPr lang="en-GB" sz="2300" b="1" dirty="0"/>
              <a:t>P2.2 – Task 02 </a:t>
            </a:r>
            <a:r>
              <a:rPr lang="en-GB" sz="2300" dirty="0"/>
              <a:t>– Using examples from different eras, describe the aim and purpose of the different range of genres that exist in computer games</a:t>
            </a:r>
            <a:r>
              <a:rPr lang="en-GB" sz="2300" dirty="0" smtClean="0"/>
              <a:t>.</a:t>
            </a:r>
          </a:p>
          <a:p>
            <a:pPr marL="109728" indent="0">
              <a:buNone/>
            </a:pPr>
            <a:r>
              <a:rPr lang="en-GB" sz="2300" b="1" dirty="0"/>
              <a:t>P2.3 – Task 03 </a:t>
            </a:r>
            <a:r>
              <a:rPr lang="en-GB" sz="2300" dirty="0"/>
              <a:t>– Using examples from different eras, compare the similarities of content and format of the different range of genres that exist in computer games.</a:t>
            </a:r>
          </a:p>
          <a:p>
            <a:pPr marL="109728" indent="0">
              <a:buNone/>
            </a:pPr>
            <a:r>
              <a:rPr lang="en-GB" sz="2300" b="1" dirty="0"/>
              <a:t>M2.1 – Task 04 </a:t>
            </a:r>
            <a:r>
              <a:rPr lang="en-GB" sz="2300" dirty="0"/>
              <a:t>– Using examples of development through the years, compare the changes made in game design and presentation of different game genres.</a:t>
            </a:r>
          </a:p>
          <a:p>
            <a:pPr marL="109728" indent="0">
              <a:buNone/>
            </a:pPr>
            <a:r>
              <a:rPr lang="en-GB" sz="2300" b="1" dirty="0">
                <a:cs typeface="Arial" pitchFamily="34" charset="0"/>
              </a:rPr>
              <a:t>D1.1</a:t>
            </a:r>
            <a:r>
              <a:rPr lang="en-GB" sz="2300" dirty="0">
                <a:cs typeface="Arial" pitchFamily="34" charset="0"/>
              </a:rPr>
              <a:t> </a:t>
            </a:r>
            <a:r>
              <a:rPr lang="en-GB" sz="2300" b="1" dirty="0">
                <a:cs typeface="Arial" pitchFamily="34" charset="0"/>
              </a:rPr>
              <a:t>- Task 05 </a:t>
            </a:r>
            <a:r>
              <a:rPr lang="en-GB" sz="2300" dirty="0">
                <a:cs typeface="Arial" pitchFamily="34" charset="0"/>
              </a:rPr>
              <a:t>- C</a:t>
            </a:r>
            <a:r>
              <a:rPr lang="en-GB" sz="2300" dirty="0"/>
              <a:t>ompare platforms and their technical aspects for running computer games</a:t>
            </a:r>
            <a:r>
              <a:rPr lang="en-GB" sz="2300" dirty="0" smtClean="0"/>
              <a:t>.</a:t>
            </a:r>
            <a:endParaRPr lang="en-GB" sz="23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109728" indent="0">
              <a:buNone/>
            </a:pPr>
            <a:r>
              <a:rPr lang="en-GB" sz="1800" b="1" dirty="0" smtClean="0">
                <a:latin typeface="Arial" pitchFamily="34" charset="0"/>
                <a:cs typeface="Arial" pitchFamily="34" charset="0"/>
              </a:rPr>
              <a:t>P2</a:t>
            </a:r>
            <a:r>
              <a:rPr lang="en-GB" sz="1800" dirty="0" smtClean="0">
                <a:latin typeface="Arial" pitchFamily="34" charset="0"/>
                <a:cs typeface="Arial" pitchFamily="34" charset="0"/>
              </a:rPr>
              <a:t> - </a:t>
            </a:r>
            <a:r>
              <a:rPr lang="en-GB" sz="1800" dirty="0" smtClean="0"/>
              <a:t>Describe </a:t>
            </a:r>
            <a:r>
              <a:rPr lang="en-GB" sz="1800" dirty="0"/>
              <a:t>different types of computer </a:t>
            </a:r>
            <a:r>
              <a:rPr lang="en-GB" sz="1800" dirty="0" smtClean="0"/>
              <a:t>game</a:t>
            </a:r>
            <a:endParaRPr lang="en-GB" sz="1800" dirty="0" smtClean="0">
              <a:latin typeface="Arial" pitchFamily="34" charset="0"/>
              <a:cs typeface="Arial" pitchFamily="34" charset="0"/>
            </a:endParaRPr>
          </a:p>
          <a:p>
            <a:pPr marL="109728" indent="0">
              <a:buNone/>
            </a:pPr>
            <a:r>
              <a:rPr lang="en-GB" sz="1800" b="1" dirty="0" smtClean="0">
                <a:latin typeface="Arial" pitchFamily="34" charset="0"/>
                <a:cs typeface="Arial" pitchFamily="34" charset="0"/>
              </a:rPr>
              <a:t>M2</a:t>
            </a:r>
            <a:r>
              <a:rPr lang="en-GB" sz="1800" dirty="0" smtClean="0">
                <a:latin typeface="Arial" pitchFamily="34" charset="0"/>
                <a:cs typeface="Arial" pitchFamily="34" charset="0"/>
              </a:rPr>
              <a:t> - D</a:t>
            </a:r>
            <a:r>
              <a:rPr lang="en-GB" sz="1800" dirty="0" smtClean="0"/>
              <a:t>escribe </a:t>
            </a:r>
            <a:r>
              <a:rPr lang="en-GB" sz="1800" dirty="0"/>
              <a:t>how computer games have developed over </a:t>
            </a:r>
            <a:r>
              <a:rPr lang="en-GB" sz="1800" dirty="0" smtClean="0"/>
              <a:t>time</a:t>
            </a:r>
          </a:p>
          <a:p>
            <a:pPr marL="109728" indent="0">
              <a:buNone/>
            </a:pPr>
            <a:r>
              <a:rPr lang="en-GB" sz="1800" b="1" dirty="0" smtClean="0">
                <a:latin typeface="Arial" pitchFamily="34" charset="0"/>
                <a:cs typeface="Arial" pitchFamily="34" charset="0"/>
              </a:rPr>
              <a:t>D1</a:t>
            </a:r>
            <a:r>
              <a:rPr lang="en-GB" sz="1800" dirty="0" smtClean="0">
                <a:latin typeface="Arial" pitchFamily="34" charset="0"/>
                <a:cs typeface="Arial" pitchFamily="34" charset="0"/>
              </a:rPr>
              <a:t> - C</a:t>
            </a:r>
            <a:r>
              <a:rPr lang="en-GB" sz="1800" dirty="0" smtClean="0"/>
              <a:t>ompare </a:t>
            </a:r>
            <a:r>
              <a:rPr lang="en-GB" sz="1800" dirty="0"/>
              <a:t>platforms and their technical aspects for </a:t>
            </a:r>
            <a:r>
              <a:rPr lang="en-GB" sz="1800" dirty="0" smtClean="0"/>
              <a:t>running computer games</a:t>
            </a:r>
          </a:p>
          <a:p>
            <a:r>
              <a:rPr lang="en-GB" sz="1800" dirty="0" smtClean="0"/>
              <a:t>The </a:t>
            </a:r>
            <a:r>
              <a:rPr lang="en-GB" sz="1800" dirty="0"/>
              <a:t>assessment criteria could be evidenced by a report which includes examples and images of computer games considering the aim, purpose, genre different types of games that are available. Learners should evidence multiple games in a genre as well as multiple genres and draw comparisons between these (this could be in terms of graphics, playability, costs, numbers involved and uniqueness). </a:t>
            </a:r>
          </a:p>
          <a:p>
            <a:r>
              <a:rPr lang="en-GB" sz="1800" dirty="0"/>
              <a:t>For merit criterion M2 learners could present a report which includes showing the development of computer games over time comparing game play, graphics colours used, characters used, sound and use of higher end CGI to introduce the game and set the scene. </a:t>
            </a:r>
          </a:p>
          <a:p>
            <a:r>
              <a:rPr lang="en-GB" sz="1800" dirty="0"/>
              <a:t>For distinction criteria D1 a table could be used to compare a range of different platforms and their technical aspects.</a:t>
            </a:r>
            <a:endParaRPr lang="en-GB" sz="1800" dirty="0" smtClean="0"/>
          </a:p>
        </p:txBody>
      </p:sp>
      <p:sp>
        <p:nvSpPr>
          <p:cNvPr id="3" name="Title 2"/>
          <p:cNvSpPr>
            <a:spLocks noGrp="1"/>
          </p:cNvSpPr>
          <p:nvPr>
            <p:ph type="title"/>
          </p:nvPr>
        </p:nvSpPr>
        <p:spPr>
          <a:xfrm>
            <a:off x="446856" y="116632"/>
            <a:ext cx="8229600" cy="850106"/>
          </a:xfrm>
        </p:spPr>
        <p:txBody>
          <a:bodyPr/>
          <a:lstStyle/>
          <a:p>
            <a:r>
              <a:rPr lang="en-GB" dirty="0" smtClean="0"/>
              <a:t>Assessment Criteria</a:t>
            </a:r>
            <a:endParaRPr lang="en-GB" dirty="0"/>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Scenario</a:t>
            </a:r>
            <a:endParaRPr lang="en-GB" sz="1600" b="1" dirty="0">
              <a:solidFill>
                <a:schemeClr val="tx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smtClean="0"/>
              <a:t>Learners </a:t>
            </a:r>
            <a:r>
              <a:rPr lang="en-GB" dirty="0"/>
              <a:t>will extend the research carried out in learning outcome 1 to consider the history of computer games and how they have improved and they should research and discuss why they games have improved for example – demand, reduced costs of equipment, development of technologies, media </a:t>
            </a:r>
            <a:r>
              <a:rPr lang="en-GB" dirty="0" err="1"/>
              <a:t>etc</a:t>
            </a:r>
            <a:r>
              <a:rPr lang="en-GB" dirty="0"/>
              <a:t> from the first games like Tic-Tac- Toe 1952, </a:t>
            </a:r>
            <a:r>
              <a:rPr lang="en-GB" dirty="0" err="1"/>
              <a:t>Spacewar</a:t>
            </a:r>
            <a:r>
              <a:rPr lang="en-GB" dirty="0"/>
              <a:t> 1961, 1975 Atari Pong up to present day computer games. </a:t>
            </a:r>
          </a:p>
          <a:p>
            <a:r>
              <a:rPr lang="en-GB" dirty="0"/>
              <a:t>They should be given the opportunity to play games on different consoles so they understand the differing games e.g. MMPORPG, shoot ‘</a:t>
            </a:r>
            <a:r>
              <a:rPr lang="en-GB" dirty="0" err="1"/>
              <a:t>em</a:t>
            </a:r>
            <a:r>
              <a:rPr lang="en-GB" dirty="0"/>
              <a:t> ups, platform, brain training etc., and can see why historical arcade games can appear simplistic. The learner should also research and discuss the different platforms currently available and also historically used. A valuable exercise would be to give each learner or small group one specific console or platform to research with feedback to the wider group. This should include storage, refresh speeds, graphics capabilities, online access, 2/3D, user interfaces etc.</a:t>
            </a:r>
          </a:p>
        </p:txBody>
      </p:sp>
      <p:sp>
        <p:nvSpPr>
          <p:cNvPr id="3" name="Title 2"/>
          <p:cNvSpPr>
            <a:spLocks noGrp="1"/>
          </p:cNvSpPr>
          <p:nvPr>
            <p:ph type="title"/>
          </p:nvPr>
        </p:nvSpPr>
        <p:spPr/>
        <p:txBody>
          <a:bodyPr>
            <a:noAutofit/>
          </a:bodyPr>
          <a:lstStyle/>
          <a:p>
            <a:r>
              <a:rPr lang="en-GB" sz="2800" dirty="0" smtClean="0"/>
              <a:t>Know </a:t>
            </a:r>
            <a:r>
              <a:rPr lang="en-GB" sz="2800" dirty="0"/>
              <a:t>the different types of computer game</a:t>
            </a:r>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656704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sz="2100" dirty="0" smtClean="0"/>
              <a:t>Genres </a:t>
            </a:r>
            <a:r>
              <a:rPr lang="en-GB" sz="2100" dirty="0"/>
              <a:t>of games (e.g. role-playing, puzzle, platform, first person shooters, MMORPG, puzzle games) </a:t>
            </a:r>
          </a:p>
          <a:p>
            <a:r>
              <a:rPr lang="en-GB" sz="2100" dirty="0" smtClean="0"/>
              <a:t>Historical </a:t>
            </a:r>
            <a:r>
              <a:rPr lang="en-GB" sz="2100" dirty="0"/>
              <a:t>developments (e.g. graphics, online, interface) </a:t>
            </a:r>
          </a:p>
          <a:p>
            <a:r>
              <a:rPr lang="en-GB" sz="2100" dirty="0" smtClean="0"/>
              <a:t>Increased </a:t>
            </a:r>
            <a:r>
              <a:rPr lang="en-GB" sz="2100" dirty="0"/>
              <a:t>popularity (e.g. demand, reduced costs of equipment) </a:t>
            </a:r>
          </a:p>
          <a:p>
            <a:r>
              <a:rPr lang="en-GB" sz="2100" dirty="0" smtClean="0"/>
              <a:t>Platforms </a:t>
            </a:r>
            <a:r>
              <a:rPr lang="en-GB" sz="2100" dirty="0"/>
              <a:t>(e.g. handheld, mobile, internet gaming). </a:t>
            </a:r>
            <a:endParaRPr lang="en-GB" sz="2100" dirty="0" smtClean="0"/>
          </a:p>
          <a:p>
            <a:r>
              <a:rPr lang="en-GB" sz="2100" dirty="0"/>
              <a:t>The assessment criteria could be evidenced by a report which includes examples and images of computer games considering the aim, purpose, genre different types of games that are available.</a:t>
            </a:r>
          </a:p>
          <a:p>
            <a:r>
              <a:rPr lang="en-GB" sz="2100" dirty="0"/>
              <a:t>Learners should evidence multiple games in a genre as well as multiple genres and draw comparisons between these (this could be in terms of graphics, playability, costs, numbers involved and uniqueness). </a:t>
            </a:r>
          </a:p>
        </p:txBody>
      </p:sp>
      <p:sp>
        <p:nvSpPr>
          <p:cNvPr id="3" name="Title 2"/>
          <p:cNvSpPr>
            <a:spLocks noGrp="1"/>
          </p:cNvSpPr>
          <p:nvPr>
            <p:ph type="title"/>
          </p:nvPr>
        </p:nvSpPr>
        <p:spPr/>
        <p:txBody>
          <a:bodyPr>
            <a:normAutofit fontScale="90000"/>
          </a:bodyPr>
          <a:lstStyle/>
          <a:p>
            <a:r>
              <a:rPr lang="en-GB" dirty="0"/>
              <a:t>LO2 - Know the different types of computer </a:t>
            </a:r>
            <a:r>
              <a:rPr lang="en-GB" dirty="0" smtClean="0"/>
              <a:t>game</a:t>
            </a:r>
            <a:endParaRPr lang="en-GB" dirty="0"/>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73327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90059"/>
          </a:xfrm>
        </p:spPr>
        <p:txBody>
          <a:bodyPr>
            <a:normAutofit fontScale="62500" lnSpcReduction="20000"/>
          </a:bodyPr>
          <a:lstStyle/>
          <a:p>
            <a:r>
              <a:rPr lang="en-GB" b="1" dirty="0" smtClean="0"/>
              <a:t>P2.1 – Task 01 </a:t>
            </a:r>
            <a:r>
              <a:rPr lang="en-GB" dirty="0" smtClean="0"/>
              <a:t>– Using examples from different eras, describe the why the gaming industry has developed the way it has. </a:t>
            </a:r>
          </a:p>
          <a:p>
            <a:endParaRPr lang="en-GB" dirty="0"/>
          </a:p>
          <a:p>
            <a:endParaRPr lang="en-GB" dirty="0" smtClean="0"/>
          </a:p>
          <a:p>
            <a:endParaRPr lang="en-GB" dirty="0"/>
          </a:p>
          <a:p>
            <a:pPr marL="109728" indent="0">
              <a:buNone/>
            </a:pPr>
            <a:endParaRPr lang="en-GB" dirty="0" smtClean="0"/>
          </a:p>
          <a:p>
            <a:pPr marL="109728" indent="0">
              <a:buNone/>
            </a:pPr>
            <a:endParaRPr lang="en-GB" sz="2400" dirty="0"/>
          </a:p>
          <a:p>
            <a:r>
              <a:rPr lang="en-GB" b="1" dirty="0" smtClean="0"/>
              <a:t>Graphic Development </a:t>
            </a:r>
            <a:r>
              <a:rPr lang="en-GB" dirty="0" smtClean="0"/>
              <a:t>– Pong was two colours, white and not white, Pacman was 8 with no shading, the hardware to run either of these games was limited to memory, Jamma Boards contained back them 4k of memory, this is the equivalent of 4096 characters of code. By the time of Street Fighter in 1988 the colour depth was now 16 colours with shading. Similarly consoles like Magnavox was two coloured and came with four games. Atari VCS started the same way but moved to 4 colour, then 8. NES and Master System was 8 colour, SNES 16 colour. Each generation after that multiplied as technology changed. Similarly with PC’s, we had monochrome, then CGA, 4 colours by 1985, EGA by 1988, VGA by 1992 and SVGA to this day. Analog got replaced recently by Digital, TV socket by HDMI and Blu-ray.</a:t>
            </a:r>
          </a:p>
          <a:p>
            <a:r>
              <a:rPr lang="en-GB" dirty="0" smtClean="0"/>
              <a:t>The first adventure games on PC’s did not even have graphics, text only, “hit Gandalf with wand”, now they have high definition colour and video quality cut sequences. Each of these developments has allowed games to get better in the Arcade, the Console and Computer. Look at the different generations of Mario as an example.</a:t>
            </a:r>
          </a:p>
          <a:p>
            <a:pPr marL="536575" indent="-244475">
              <a:buFont typeface="+mj-lt"/>
              <a:buAutoNum type="arabicPeriod"/>
            </a:pPr>
            <a:endParaRPr lang="en-GB" dirty="0" smtClean="0"/>
          </a:p>
          <a:p>
            <a:pPr marL="536575" indent="-244475">
              <a:buFont typeface="+mj-lt"/>
              <a:buAutoNum type="arabicPeriod"/>
            </a:pPr>
            <a:endParaRPr lang="en-GB" dirty="0"/>
          </a:p>
        </p:txBody>
      </p:sp>
      <p:sp>
        <p:nvSpPr>
          <p:cNvPr id="3" name="Title 2"/>
          <p:cNvSpPr>
            <a:spLocks noGrp="1"/>
          </p:cNvSpPr>
          <p:nvPr>
            <p:ph type="title"/>
          </p:nvPr>
        </p:nvSpPr>
        <p:spPr/>
        <p:txBody>
          <a:bodyPr>
            <a:noAutofit/>
          </a:bodyPr>
          <a:lstStyle/>
          <a:p>
            <a:r>
              <a:rPr lang="en-GB" sz="3200" dirty="0"/>
              <a:t>LO2 - Know the different types of computer game – Industry Developments</a:t>
            </a:r>
          </a:p>
        </p:txBody>
      </p:sp>
      <p:graphicFrame>
        <p:nvGraphicFramePr>
          <p:cNvPr id="4" name="Table 3"/>
          <p:cNvGraphicFramePr>
            <a:graphicFrameLocks noGrp="1"/>
          </p:cNvGraphicFramePr>
          <p:nvPr>
            <p:extLst>
              <p:ext uri="{D42A27DB-BD31-4B8C-83A1-F6EECF244321}">
                <p14:modId xmlns:p14="http://schemas.microsoft.com/office/powerpoint/2010/main" val="356235247"/>
              </p:ext>
            </p:extLst>
          </p:nvPr>
        </p:nvGraphicFramePr>
        <p:xfrm>
          <a:off x="251520" y="1880880"/>
          <a:ext cx="8640960" cy="828040"/>
        </p:xfrm>
        <a:graphic>
          <a:graphicData uri="http://schemas.openxmlformats.org/drawingml/2006/table">
            <a:tbl>
              <a:tblPr firstRow="1" bandRow="1">
                <a:tableStyleId>{5C22544A-7EE6-4342-B048-85BDC9FD1C3A}</a:tableStyleId>
              </a:tblPr>
              <a:tblGrid>
                <a:gridCol w="1800200"/>
                <a:gridCol w="1944216"/>
                <a:gridCol w="2376264"/>
                <a:gridCol w="2520280"/>
              </a:tblGrid>
              <a:tr h="370840">
                <a:tc>
                  <a:txBody>
                    <a:bodyPr/>
                    <a:lstStyle/>
                    <a:p>
                      <a:pPr algn="ctr"/>
                      <a:r>
                        <a:rPr lang="en-GB" sz="1200" b="1" dirty="0" smtClean="0"/>
                        <a:t>Graphic developments</a:t>
                      </a:r>
                      <a:endParaRPr lang="en-GB" sz="1200" b="1" dirty="0"/>
                    </a:p>
                  </a:txBody>
                  <a:tcPr/>
                </a:tc>
                <a:tc>
                  <a:txBody>
                    <a:bodyPr/>
                    <a:lstStyle/>
                    <a:p>
                      <a:pPr algn="ctr"/>
                      <a:r>
                        <a:rPr lang="en-GB" sz="1200" b="1" dirty="0" smtClean="0"/>
                        <a:t>Online Capability</a:t>
                      </a:r>
                      <a:endParaRPr lang="en-GB" sz="1200" b="1" dirty="0"/>
                    </a:p>
                  </a:txBody>
                  <a:tcPr/>
                </a:tc>
                <a:tc>
                  <a:txBody>
                    <a:bodyPr/>
                    <a:lstStyle/>
                    <a:p>
                      <a:pPr algn="ctr"/>
                      <a:r>
                        <a:rPr lang="en-GB" sz="1200" b="1" dirty="0" smtClean="0"/>
                        <a:t>Demand</a:t>
                      </a:r>
                      <a:endParaRPr lang="en-GB" sz="1200" b="1" dirty="0"/>
                    </a:p>
                  </a:txBody>
                  <a:tcPr/>
                </a:tc>
                <a:tc>
                  <a:txBody>
                    <a:bodyPr/>
                    <a:lstStyle/>
                    <a:p>
                      <a:pPr algn="ctr"/>
                      <a:r>
                        <a:rPr lang="en-GB" sz="1200" b="1" dirty="0" smtClean="0"/>
                        <a:t>Reduced</a:t>
                      </a:r>
                      <a:r>
                        <a:rPr lang="en-GB" sz="1200" b="1" baseline="0" dirty="0" smtClean="0"/>
                        <a:t> cost of equipment</a:t>
                      </a:r>
                      <a:endParaRPr lang="en-GB" sz="1200" b="1" dirty="0"/>
                    </a:p>
                  </a:txBody>
                  <a:tcPr/>
                </a:tc>
              </a:tr>
              <a:tr h="370840">
                <a:tc>
                  <a:txBody>
                    <a:bodyPr/>
                    <a:lstStyle/>
                    <a:p>
                      <a:pPr algn="ctr"/>
                      <a:r>
                        <a:rPr lang="en-GB" sz="1200" b="1" dirty="0" smtClean="0"/>
                        <a:t>Home programming</a:t>
                      </a:r>
                      <a:endParaRPr lang="en-GB" sz="1200" b="1" dirty="0"/>
                    </a:p>
                  </a:txBody>
                  <a:tcPr/>
                </a:tc>
                <a:tc>
                  <a:txBody>
                    <a:bodyPr/>
                    <a:lstStyle/>
                    <a:p>
                      <a:pPr algn="ctr"/>
                      <a:r>
                        <a:rPr lang="en-GB" sz="1200" b="1" dirty="0" smtClean="0"/>
                        <a:t>Competition</a:t>
                      </a:r>
                      <a:endParaRPr lang="en-GB" sz="1200" b="1" dirty="0"/>
                    </a:p>
                  </a:txBody>
                  <a:tcPr/>
                </a:tc>
                <a:tc>
                  <a:txBody>
                    <a:bodyPr/>
                    <a:lstStyle/>
                    <a:p>
                      <a:pPr algn="ctr"/>
                      <a:r>
                        <a:rPr lang="en-GB" sz="1200" b="1" dirty="0" smtClean="0"/>
                        <a:t>Big</a:t>
                      </a:r>
                      <a:r>
                        <a:rPr lang="en-GB" sz="1200" b="1" baseline="0" dirty="0" smtClean="0"/>
                        <a:t> Business Influence</a:t>
                      </a:r>
                      <a:endParaRPr lang="en-GB" sz="1200" b="1" dirty="0"/>
                    </a:p>
                  </a:txBody>
                  <a:tcPr/>
                </a:tc>
                <a:tc>
                  <a:txBody>
                    <a:bodyPr/>
                    <a:lstStyle/>
                    <a:p>
                      <a:pPr algn="ctr"/>
                      <a:r>
                        <a:rPr lang="en-GB" sz="1200" b="1" dirty="0" smtClean="0"/>
                        <a:t>Storage Limitations</a:t>
                      </a:r>
                      <a:endParaRPr lang="en-GB" sz="1200" b="1" dirty="0"/>
                    </a:p>
                  </a:txBody>
                  <a:tcPr/>
                </a:tc>
              </a:tr>
            </a:tbl>
          </a:graphicData>
        </a:graphic>
      </p:graphicFrame>
      <p:sp>
        <p:nvSpPr>
          <p:cNvPr id="5" name="Round Same Side Corner Rectangle 4">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529208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10" name="Round Same Side Corner Rectangle 9">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882548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90059"/>
          </a:xfrm>
        </p:spPr>
        <p:txBody>
          <a:bodyPr>
            <a:noAutofit/>
          </a:bodyPr>
          <a:lstStyle/>
          <a:p>
            <a:pPr marL="182563" indent="-169863"/>
            <a:r>
              <a:rPr lang="en-GB" sz="1300" b="1" dirty="0" smtClean="0"/>
              <a:t>Online Capacity </a:t>
            </a:r>
            <a:r>
              <a:rPr lang="en-GB" sz="1300" dirty="0" smtClean="0"/>
              <a:t>– PC’s have had online capacity long before consoles and the genre of PC games has moved forward faster because of this. When Playstation was struggling to have a working quality FPS like Aliens or Doom, PC players were developing their own </a:t>
            </a:r>
            <a:r>
              <a:rPr lang="en-GB" sz="1300" dirty="0" err="1" smtClean="0"/>
              <a:t>modded</a:t>
            </a:r>
            <a:r>
              <a:rPr lang="en-GB" sz="1300" dirty="0" smtClean="0"/>
              <a:t> maps, playing in groups and moving on to the next level with vector based GFX with Quake and Unreal. When the last generation of consoles, Xbox et al came out, the fear was that online play would lock servers because of coding and control problems, while 6m users on PC were in WOW without such issues.</a:t>
            </a:r>
          </a:p>
          <a:p>
            <a:pPr marL="182563" indent="-169863"/>
            <a:r>
              <a:rPr lang="en-GB" sz="1300" dirty="0" smtClean="0"/>
              <a:t>But think now how popular Black Ops is with online play and what it would be like without, a game that takes 6 hours to complete yet is one of the biggest selling games. Add to this the increased sales through downloadable content, packs, add-ons and Steam helping push the game sales on and keeping the games bought more interesting and longer term before the next release.</a:t>
            </a:r>
          </a:p>
          <a:p>
            <a:pPr marL="182563" indent="-169863"/>
            <a:r>
              <a:rPr lang="en-GB" sz="1300" b="1" dirty="0" smtClean="0"/>
              <a:t>Demand</a:t>
            </a:r>
            <a:r>
              <a:rPr lang="en-GB" sz="1300" dirty="0" smtClean="0"/>
              <a:t> – When </a:t>
            </a:r>
            <a:r>
              <a:rPr lang="en-GB" sz="1300" b="1" dirty="0" smtClean="0"/>
              <a:t>Galaxy Game</a:t>
            </a:r>
            <a:r>
              <a:rPr lang="en-GB" sz="1300" dirty="0" smtClean="0"/>
              <a:t> at </a:t>
            </a:r>
            <a:r>
              <a:rPr lang="en-GB" sz="1300" dirty="0"/>
              <a:t>first installed in </a:t>
            </a:r>
            <a:r>
              <a:rPr lang="en-GB" sz="1300" dirty="0" smtClean="0"/>
              <a:t>September </a:t>
            </a:r>
            <a:r>
              <a:rPr lang="en-GB" sz="1300" b="1" dirty="0" smtClean="0"/>
              <a:t>1971</a:t>
            </a:r>
            <a:r>
              <a:rPr lang="en-GB" sz="1300" dirty="0" smtClean="0"/>
              <a:t> </a:t>
            </a:r>
            <a:r>
              <a:rPr lang="en-GB" sz="1300" dirty="0"/>
              <a:t>at Stanford University </a:t>
            </a:r>
            <a:r>
              <a:rPr lang="en-GB" sz="1300" dirty="0" smtClean="0"/>
              <a:t>the </a:t>
            </a:r>
            <a:r>
              <a:rPr lang="en-GB" sz="1300" dirty="0"/>
              <a:t>game cost 10 cents to play, or three games for </a:t>
            </a:r>
            <a:r>
              <a:rPr lang="en-GB" sz="1300" dirty="0" smtClean="0"/>
              <a:t>25 </a:t>
            </a:r>
            <a:r>
              <a:rPr lang="en-GB" sz="1300" dirty="0"/>
              <a:t>cents. Only one unit was built initially. In 1972, improved hardware and processing power and allowed the expansion from four to eight consoles, allowing users to play against each other. The game remained popular on campus, with wait times for players as much as one hour, until it was </a:t>
            </a:r>
            <a:r>
              <a:rPr lang="en-GB" sz="1300" dirty="0" smtClean="0"/>
              <a:t>removed </a:t>
            </a:r>
            <a:r>
              <a:rPr lang="en-GB" sz="1300" dirty="0"/>
              <a:t>in 1979 due to damage to the game monitor screens</a:t>
            </a:r>
            <a:r>
              <a:rPr lang="en-GB" sz="1300" dirty="0" smtClean="0"/>
              <a:t>. In 1972 the very first </a:t>
            </a:r>
            <a:r>
              <a:rPr lang="en-GB" sz="1300" b="1" dirty="0" smtClean="0"/>
              <a:t>Pong</a:t>
            </a:r>
            <a:r>
              <a:rPr lang="en-GB" sz="1300" dirty="0" smtClean="0"/>
              <a:t> broke after three days because there was no room left in the coin slot.</a:t>
            </a:r>
          </a:p>
          <a:p>
            <a:pPr marL="182563" indent="-169863"/>
            <a:r>
              <a:rPr lang="en-GB" sz="1300" dirty="0" smtClean="0"/>
              <a:t>The thrill of a new game in the early days pushed sales, the demand for each new title now through marketing and promotion drives current sales. The queue’s for </a:t>
            </a:r>
            <a:r>
              <a:rPr lang="en-GB" sz="1300" b="1" dirty="0" smtClean="0"/>
              <a:t>GTA 5</a:t>
            </a:r>
            <a:r>
              <a:rPr lang="en-GB" sz="1300" dirty="0" smtClean="0"/>
              <a:t> in September 2013 indicate just how much of a demand there is for a game, shops opening at Midnight, pre order sales in the millions, hits on the trailers sites in the tens of thousands each day. This is not true of all games, only 30% of games are financially successful but the demand for the games remains. More than 60% of games that start production never finish but when a game makes it, it makes a lot of money. Look at the magazine racks in the shops, in 1980 the shops had three magazines for games, now there are at least three magazines for each console and ten for games in general. And who buys magazines these days.</a:t>
            </a:r>
          </a:p>
        </p:txBody>
      </p:sp>
      <p:sp>
        <p:nvSpPr>
          <p:cNvPr id="3" name="Title 2"/>
          <p:cNvSpPr>
            <a:spLocks noGrp="1"/>
          </p:cNvSpPr>
          <p:nvPr>
            <p:ph type="title"/>
          </p:nvPr>
        </p:nvSpPr>
        <p:spPr/>
        <p:txBody>
          <a:bodyPr>
            <a:noAutofit/>
          </a:bodyPr>
          <a:lstStyle/>
          <a:p>
            <a:r>
              <a:rPr lang="en-GB" sz="3200" dirty="0"/>
              <a:t>LO2 - Know the different types of computer game – Industry Developments</a:t>
            </a:r>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208102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90059"/>
          </a:xfrm>
        </p:spPr>
        <p:txBody>
          <a:bodyPr>
            <a:normAutofit fontScale="55000" lnSpcReduction="20000"/>
          </a:bodyPr>
          <a:lstStyle/>
          <a:p>
            <a:r>
              <a:rPr lang="en-GB" b="1" dirty="0" smtClean="0"/>
              <a:t>Reduced cost of Equipment </a:t>
            </a:r>
            <a:r>
              <a:rPr lang="en-GB" dirty="0" smtClean="0"/>
              <a:t>– When the Atari VCS console was released it cost $70, around £40, this came with two games. The games separately cost $14.99 in 1975. the first Arcade Console, Space Wars, cost $20,000 in comparison to make. As machine and game sales increased, the production costs came down. The Sega Megadrive and SNES was sold for £79 without a game in 1988 when the standard of living had almost doubled. Games were cheaper still, quickly joining a second hand market to reduce down prices.</a:t>
            </a:r>
          </a:p>
          <a:p>
            <a:r>
              <a:rPr lang="en-GB" dirty="0" smtClean="0"/>
              <a:t>When the Xbox360 came out for £320 this seemed extortionate but within two years the price was down to £120. This price reduction increased sales and therefor increased game demands. Similarly the Wii was £270 can now be bought for £59. This rotating value for machines ensures loyalty and demand, when one breaks after two years (RROD) get another. Machine taking up too much room, buy the </a:t>
            </a:r>
            <a:r>
              <a:rPr lang="en-GB" dirty="0" err="1" smtClean="0"/>
              <a:t>slimline</a:t>
            </a:r>
            <a:r>
              <a:rPr lang="en-GB" dirty="0" smtClean="0"/>
              <a:t> for half the price of the original. </a:t>
            </a:r>
          </a:p>
          <a:p>
            <a:r>
              <a:rPr lang="en-GB" b="1" dirty="0" smtClean="0"/>
              <a:t>Home Programming </a:t>
            </a:r>
            <a:r>
              <a:rPr lang="en-GB" dirty="0" smtClean="0"/>
              <a:t>– In the early days arcade games were made by technical gurus, those who knew how to make circuit boards and program the processors on them. BY 1978 the era of home gaming on computer came in with the sales of ZX80, BBC micro, Commodore Vic20, Apple Lisa and PC’s. Suddenly it became possible to make a game with several hundred lines of code. Early programmers would write their own games in a week and sell them to start up companies. Machines like the BBC micro were made specifically for this purpose. By 1984 companies were forming and taking over, Imagine, EA, </a:t>
            </a:r>
            <a:r>
              <a:rPr lang="en-GB" dirty="0" err="1" smtClean="0"/>
              <a:t>Infogames</a:t>
            </a:r>
            <a:r>
              <a:rPr lang="en-GB" dirty="0" smtClean="0"/>
              <a:t>, </a:t>
            </a:r>
            <a:r>
              <a:rPr lang="en-GB" dirty="0" err="1" smtClean="0"/>
              <a:t>Hudsonsoft</a:t>
            </a:r>
            <a:r>
              <a:rPr lang="en-GB" dirty="0"/>
              <a:t> </a:t>
            </a:r>
            <a:r>
              <a:rPr lang="en-GB" dirty="0" smtClean="0"/>
              <a:t>all started this way. The legend of Tetris started this way, one man wrote the game and every machine for the next ten years had a version.</a:t>
            </a:r>
          </a:p>
          <a:p>
            <a:r>
              <a:rPr lang="en-GB" dirty="0" smtClean="0"/>
              <a:t>With the rise of Apps and mobile gaming, this amateur coding has come back into fashion, all it takes is an idea and access to an SDK programming language. And Flash games, written by amateurs, this drives game sales and production, early programmers today become the Gears of War programmers of tomorrow.</a:t>
            </a:r>
          </a:p>
        </p:txBody>
      </p:sp>
      <p:sp>
        <p:nvSpPr>
          <p:cNvPr id="3" name="Title 2"/>
          <p:cNvSpPr>
            <a:spLocks noGrp="1"/>
          </p:cNvSpPr>
          <p:nvPr>
            <p:ph type="title"/>
          </p:nvPr>
        </p:nvSpPr>
        <p:spPr/>
        <p:txBody>
          <a:bodyPr>
            <a:noAutofit/>
          </a:bodyPr>
          <a:lstStyle/>
          <a:p>
            <a:r>
              <a:rPr lang="en-GB" sz="3200" dirty="0"/>
              <a:t>LO2 - Know the different types of computer game – Industry Developments</a:t>
            </a:r>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592886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90059"/>
          </a:xfrm>
        </p:spPr>
        <p:txBody>
          <a:bodyPr>
            <a:normAutofit fontScale="47500" lnSpcReduction="20000"/>
          </a:bodyPr>
          <a:lstStyle/>
          <a:p>
            <a:r>
              <a:rPr lang="en-GB" b="1" dirty="0" smtClean="0"/>
              <a:t>Competition</a:t>
            </a:r>
            <a:r>
              <a:rPr lang="en-GB" dirty="0" smtClean="0"/>
              <a:t> – Competition always drives hardware and software production and sales. Would Microsoft encourage third party and second party development if it was not for Sony. Would Sega have tried as hard if Nintendo was not there. The battle between consoles and computer companies for dominance by whatever means ensures hardware improvements, ensures new console production and ensures game competition.</a:t>
            </a:r>
          </a:p>
          <a:p>
            <a:r>
              <a:rPr lang="en-GB" dirty="0" smtClean="0"/>
              <a:t>For instance, downloadable content is produced to keep players interested but the players want content to be better than the original, as time progresses players know the technology moves forward with it. WOW has been king of this, add-ons with graphic updates, players get to have improvements and more areas for a reduced cost. Skyrim is the same, new islands, new armour, new enemies, better trees, better water effects, longer time the players are on the site and game updating, the more loyal they will be. GTA V and Need for Speed coming out at the same time, graphically they both have top be better, competition and sales will force the company to make improvements as comparisons will ruin a game in reviews if they are unfavourable.</a:t>
            </a:r>
          </a:p>
          <a:p>
            <a:r>
              <a:rPr lang="en-GB" dirty="0" smtClean="0"/>
              <a:t>Same with arcades, KOF needed improving when Street Fighter took the market lead, Tekken had to get better to compete so they released a new one, Mortal </a:t>
            </a:r>
            <a:r>
              <a:rPr lang="en-GB" dirty="0" err="1" smtClean="0"/>
              <a:t>Kombat</a:t>
            </a:r>
            <a:r>
              <a:rPr lang="en-GB" dirty="0" smtClean="0"/>
              <a:t> came along and Street Fighter sales dropped. So Street Fighter II came out and the circle continued. Those who could not compete dropped out, SNK, those with a fighting chance stayed.</a:t>
            </a:r>
          </a:p>
          <a:p>
            <a:r>
              <a:rPr lang="en-GB" b="1" dirty="0" smtClean="0"/>
              <a:t>Big Business Influence </a:t>
            </a:r>
            <a:r>
              <a:rPr lang="en-GB" dirty="0" smtClean="0"/>
              <a:t>– When the world of gaming went corporate, around 1988 and the dominance of certain companies in each genre settled down, EA for sports, </a:t>
            </a:r>
            <a:r>
              <a:rPr lang="en-GB" dirty="0" err="1" smtClean="0"/>
              <a:t>Squaresoft</a:t>
            </a:r>
            <a:r>
              <a:rPr lang="en-GB" dirty="0" smtClean="0"/>
              <a:t> for RPG’s, Nintendo for Platforms, Sega for horizontal scrolling, Microsoft for Flight Sims etc., the money for publicity and marketing took over. The same selling techniques of the film industry were introduced, cinema adverts, trailers, publicity materials (badges, bags and hats). In 1975 this meant colouring the arcade box to catch </a:t>
            </a:r>
            <a:r>
              <a:rPr lang="en-GB" dirty="0" smtClean="0">
                <a:hlinkClick r:id="rId2"/>
              </a:rPr>
              <a:t>the user’s eye better</a:t>
            </a:r>
            <a:r>
              <a:rPr lang="en-GB" dirty="0" smtClean="0"/>
              <a:t>, today this means spending 40% of the games entire budget on marketing and promotion.</a:t>
            </a:r>
          </a:p>
          <a:p>
            <a:r>
              <a:rPr lang="en-GB" dirty="0" smtClean="0"/>
              <a:t>Big companies dictate to a high degree how things are going to happen, smaller companies who have tried to push things forward have rarely succeeded. For every console that made it, there is one that did not, Barcode Battler, Neo Geo, PC Engine, </a:t>
            </a:r>
            <a:r>
              <a:rPr lang="en-GB" dirty="0">
                <a:hlinkClick r:id="rId3"/>
              </a:rPr>
              <a:t>Philips </a:t>
            </a:r>
            <a:r>
              <a:rPr lang="en-GB" dirty="0" smtClean="0">
                <a:hlinkClick r:id="rId3"/>
              </a:rPr>
              <a:t>Odyssey, </a:t>
            </a:r>
            <a:r>
              <a:rPr lang="en-GB" dirty="0" smtClean="0"/>
              <a:t>Commodore C4, Atari Jaguar, the whole 3DO debacle and the classic Nintendo </a:t>
            </a:r>
            <a:r>
              <a:rPr lang="en-GB" dirty="0" err="1" smtClean="0"/>
              <a:t>VirtualBoy</a:t>
            </a:r>
            <a:r>
              <a:rPr lang="en-GB" dirty="0" smtClean="0"/>
              <a:t>. Similarly with machines and handhelds. Who would dare release a FPS shooter when they knew COD2 and Gears of War 2was about to be released. Borderlands.</a:t>
            </a:r>
          </a:p>
        </p:txBody>
      </p:sp>
      <p:sp>
        <p:nvSpPr>
          <p:cNvPr id="3" name="Title 2"/>
          <p:cNvSpPr>
            <a:spLocks noGrp="1"/>
          </p:cNvSpPr>
          <p:nvPr>
            <p:ph type="title"/>
          </p:nvPr>
        </p:nvSpPr>
        <p:spPr/>
        <p:txBody>
          <a:bodyPr>
            <a:noAutofit/>
          </a:bodyPr>
          <a:lstStyle/>
          <a:p>
            <a:r>
              <a:rPr lang="en-GB" sz="3200" dirty="0"/>
              <a:t>LO2 - Know the different types of computer game – Industry Developments</a:t>
            </a:r>
          </a:p>
        </p:txBody>
      </p:sp>
      <p:sp>
        <p:nvSpPr>
          <p:cNvPr id="4" name="Round Same Side Corner Rectangle 3">
            <a:hlinkClick r:id="rId4"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5"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6"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7"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8" action="ppaction://hlinksldjump"/>
          </p:cNvPr>
          <p:cNvSpPr/>
          <p:nvPr/>
        </p:nvSpPr>
        <p:spPr>
          <a:xfrm>
            <a:off x="529208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9"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10"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10"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11"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41082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90059"/>
          </a:xfrm>
        </p:spPr>
        <p:txBody>
          <a:bodyPr>
            <a:noAutofit/>
          </a:bodyPr>
          <a:lstStyle/>
          <a:p>
            <a:r>
              <a:rPr lang="en-GB" sz="1300" b="1" dirty="0" smtClean="0"/>
              <a:t>Storage Limitations </a:t>
            </a:r>
            <a:r>
              <a:rPr lang="en-GB" sz="1300" dirty="0" smtClean="0"/>
              <a:t>– Storage limitations along with graphics has been a big hindrance to the market moving forward. The Gameboy dominated the market for 10 years without moving forward because the technology was not there to replace it (ignoring the Lynx, </a:t>
            </a:r>
            <a:r>
              <a:rPr lang="en-GB" sz="1300" dirty="0" err="1" smtClean="0"/>
              <a:t>Gamegear</a:t>
            </a:r>
            <a:r>
              <a:rPr lang="en-GB" sz="1300" dirty="0" smtClean="0"/>
              <a:t> and Nomad). The first arcade machines had 4k of memory, expanded by the end of the golden era to 64mb with games like Colin McCrea rally. In terms of storage they only had enough memory to recall the last race to show the user and store the high score table.</a:t>
            </a:r>
          </a:p>
          <a:p>
            <a:r>
              <a:rPr lang="en-GB" sz="1300" dirty="0" smtClean="0"/>
              <a:t>Home Consoles Machines like Odyssey, Magnavox and Atari 2600 left the memory capacity up to the cartridge with 48k on board to store scores. Every generation of console since has doubles the memory capacity on release. ZX80 had 1k, ZX Spectrum 48k, Commodore 64 had 64k, Amiga had 512k, Megadrive and SNES had the same capacity and left it up to the cartridges. By the time of the first Xbox there was a hard drive of 20gb. This was a revolution in itself, unless you are a PC owner.</a:t>
            </a:r>
          </a:p>
          <a:p>
            <a:r>
              <a:rPr lang="en-GB" sz="1300" dirty="0" smtClean="0"/>
              <a:t>And the cartridge and game discs were an issue, the Nintendo 64 had 8mb of storage and the cartridge had up to 16mb for the later games. To store a whole game in there on this amount of memory </a:t>
            </a:r>
            <a:r>
              <a:rPr lang="en-GB" sz="1300" dirty="0"/>
              <a:t>m</a:t>
            </a:r>
            <a:r>
              <a:rPr lang="en-GB" sz="1300" dirty="0" smtClean="0"/>
              <a:t>eant compromising, not as much as earlier consoles. Graphics could not be realistic, cut sequences could not be photo realistic, games could not have hundreds of different levels with different graphics so there had to be repeats. And sprites had to be limited to bitmap or vector but rarely both in the same game. Look at Doom, characters were always face on, Mario Kart, the trees were not solid but x shaped, not 3d modelled.</a:t>
            </a:r>
          </a:p>
          <a:p>
            <a:r>
              <a:rPr lang="en-GB" sz="1300" dirty="0" smtClean="0"/>
              <a:t>This storage is important in the development of games. When the Playstation and Saturn came out, the gaming world had moved to CD, 660mb of data. They could have cut scenes, more levels, vector and bitmap, they could have realistic voices and sounds, CD quality. When games like FF7 came out it had 20 hours of filmatic sequences added, realistic faces, CGI graphics, character modelled figures. They could have what PC’s had, that was the difference. Then DVD, </a:t>
            </a:r>
            <a:r>
              <a:rPr lang="en-GB" sz="1300" dirty="0" err="1" smtClean="0"/>
              <a:t>BluRay</a:t>
            </a:r>
            <a:r>
              <a:rPr lang="en-GB" sz="1300" dirty="0" smtClean="0"/>
              <a:t>, capacity for more, bigger, better, more sequences, more film, more realism with barely a restriction.</a:t>
            </a:r>
          </a:p>
          <a:p>
            <a:endParaRPr lang="en-GB" sz="1300" dirty="0"/>
          </a:p>
        </p:txBody>
      </p:sp>
      <p:sp>
        <p:nvSpPr>
          <p:cNvPr id="3" name="Title 2"/>
          <p:cNvSpPr>
            <a:spLocks noGrp="1"/>
          </p:cNvSpPr>
          <p:nvPr>
            <p:ph type="title"/>
          </p:nvPr>
        </p:nvSpPr>
        <p:spPr/>
        <p:txBody>
          <a:bodyPr>
            <a:noAutofit/>
          </a:bodyPr>
          <a:lstStyle/>
          <a:p>
            <a:r>
              <a:rPr lang="en-GB" sz="3200" dirty="0"/>
              <a:t>LO2 - Know the different types of computer game – Industry Developments</a:t>
            </a:r>
          </a:p>
        </p:txBody>
      </p:sp>
      <p:sp>
        <p:nvSpPr>
          <p:cNvPr id="4" name="Round Same Side Corner Rectangle 3">
            <a:hlinkClick r:id="rId2" action="ppaction://hlinksldjump"/>
          </p:cNvPr>
          <p:cNvSpPr/>
          <p:nvPr/>
        </p:nvSpPr>
        <p:spPr>
          <a:xfrm>
            <a:off x="255577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356388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4427984"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84232"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529208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7" action="ppaction://hlinksldjump"/>
          </p:cNvPr>
          <p:cNvSpPr/>
          <p:nvPr/>
        </p:nvSpPr>
        <p:spPr>
          <a:xfrm>
            <a:off x="579613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630019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680424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730830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20216136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4521</TotalTime>
  <Words>4161</Words>
  <Application>Microsoft Office PowerPoint</Application>
  <PresentationFormat>On-screen Show (4:3)</PresentationFormat>
  <Paragraphs>305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Unit 10</vt:lpstr>
      <vt:lpstr>Assessment Criteria</vt:lpstr>
      <vt:lpstr>Know the different types of computer game</vt:lpstr>
      <vt:lpstr>LO2 - Know the different types of computer game</vt:lpstr>
      <vt:lpstr>LO2 - Know the different types of computer game – Industry Developments</vt:lpstr>
      <vt:lpstr>LO2 - Know the different types of computer game – Industry Developments</vt:lpstr>
      <vt:lpstr>LO2 - Know the different types of computer game – Industry Developments</vt:lpstr>
      <vt:lpstr>LO2 - Know the different types of computer game – Industry Developments</vt:lpstr>
      <vt:lpstr>LO2 - Know the different types of computer game – Industry Developments</vt:lpstr>
      <vt:lpstr>LO2 - Know the different types of computer game – Genres</vt:lpstr>
      <vt:lpstr>LO2 - Know the different types of computer game - Genres</vt:lpstr>
      <vt:lpstr>LO2 - Know the different types of computer game - Genres</vt:lpstr>
      <vt:lpstr>LO2 - Know the different types of computer game - Genres</vt:lpstr>
      <vt:lpstr>LO2 - Know the different types of computer game - Platforms</vt:lpstr>
      <vt:lpstr>LO2 - Know the different types of computer game - Platforms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89</cp:revision>
  <dcterms:created xsi:type="dcterms:W3CDTF">2010-12-28T13:51:34Z</dcterms:created>
  <dcterms:modified xsi:type="dcterms:W3CDTF">2013-08-12T16:48:34Z</dcterms:modified>
</cp:coreProperties>
</file>